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15"/>
  </p:notesMasterIdLst>
  <p:sldIdLst>
    <p:sldId id="256" r:id="rId2"/>
    <p:sldId id="257" r:id="rId3"/>
    <p:sldId id="258" r:id="rId4"/>
    <p:sldId id="267" r:id="rId5"/>
    <p:sldId id="264" r:id="rId6"/>
    <p:sldId id="277" r:id="rId7"/>
    <p:sldId id="271" r:id="rId8"/>
    <p:sldId id="273" r:id="rId9"/>
    <p:sldId id="274" r:id="rId10"/>
    <p:sldId id="276" r:id="rId11"/>
    <p:sldId id="265" r:id="rId12"/>
    <p:sldId id="262" r:id="rId13"/>
    <p:sldId id="261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09810-7CAD-44B2-9484-DB49AA46D5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CFD642-8FC5-4AA3-8573-A6C3BECFFE9D}">
      <dgm:prSet/>
      <dgm:spPr/>
      <dgm:t>
        <a:bodyPr/>
        <a:lstStyle/>
        <a:p>
          <a:r>
            <a:rPr lang="tr-TR" dirty="0" err="1"/>
            <a:t>Power</a:t>
          </a:r>
          <a:r>
            <a:rPr lang="tr-TR" dirty="0"/>
            <a:t> </a:t>
          </a:r>
          <a:r>
            <a:rPr lang="tr-TR" dirty="0" err="1"/>
            <a:t>conflict</a:t>
          </a:r>
          <a:r>
            <a:rPr lang="tr-TR" dirty="0"/>
            <a:t> </a:t>
          </a:r>
          <a:r>
            <a:rPr lang="tr-TR" dirty="0" err="1"/>
            <a:t>between</a:t>
          </a:r>
          <a:r>
            <a:rPr lang="tr-TR" dirty="0"/>
            <a:t>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king</a:t>
          </a:r>
          <a:r>
            <a:rPr lang="tr-TR" dirty="0"/>
            <a:t> </a:t>
          </a:r>
          <a:r>
            <a:rPr lang="tr-TR" dirty="0" err="1"/>
            <a:t>and</a:t>
          </a:r>
          <a:r>
            <a:rPr lang="tr-TR" dirty="0"/>
            <a:t>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Church</a:t>
          </a:r>
          <a:r>
            <a:rPr lang="tr-TR" dirty="0"/>
            <a:t>.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struggle</a:t>
          </a:r>
          <a:r>
            <a:rPr lang="tr-TR" dirty="0"/>
            <a:t> </a:t>
          </a:r>
          <a:r>
            <a:rPr lang="tr-TR" dirty="0" err="1"/>
            <a:t>was</a:t>
          </a:r>
          <a:r>
            <a:rPr lang="tr-TR" dirty="0"/>
            <a:t> </a:t>
          </a:r>
          <a:r>
            <a:rPr lang="tr-TR" dirty="0" err="1"/>
            <a:t>mainly</a:t>
          </a:r>
          <a:r>
            <a:rPr lang="tr-TR" dirty="0"/>
            <a:t> </a:t>
          </a:r>
          <a:r>
            <a:rPr lang="tr-TR" dirty="0" err="1"/>
            <a:t>for</a:t>
          </a:r>
          <a:r>
            <a:rPr lang="tr-TR" dirty="0"/>
            <a:t>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following</a:t>
          </a:r>
          <a:r>
            <a:rPr lang="tr-TR" dirty="0"/>
            <a:t> </a:t>
          </a:r>
          <a:r>
            <a:rPr lang="tr-TR" dirty="0" err="1"/>
            <a:t>reasons</a:t>
          </a:r>
          <a:r>
            <a:rPr lang="tr-TR" dirty="0"/>
            <a:t>:</a:t>
          </a:r>
          <a:endParaRPr lang="en-US" dirty="0"/>
        </a:p>
      </dgm:t>
    </dgm:pt>
    <dgm:pt modelId="{07AB4E3C-1365-421F-B41D-83416413408F}" type="parTrans" cxnId="{FCD24552-7268-4487-8290-84DDCAB9D9CC}">
      <dgm:prSet/>
      <dgm:spPr/>
      <dgm:t>
        <a:bodyPr/>
        <a:lstStyle/>
        <a:p>
          <a:endParaRPr lang="en-US"/>
        </a:p>
      </dgm:t>
    </dgm:pt>
    <dgm:pt modelId="{32D2B5C9-2C57-43F1-8D5A-C8CA2513C0D5}" type="sibTrans" cxnId="{FCD24552-7268-4487-8290-84DDCAB9D9CC}">
      <dgm:prSet/>
      <dgm:spPr/>
      <dgm:t>
        <a:bodyPr/>
        <a:lstStyle/>
        <a:p>
          <a:endParaRPr lang="en-US"/>
        </a:p>
      </dgm:t>
    </dgm:pt>
    <dgm:pt modelId="{609A88C5-AA12-410D-926F-320176CFCEBA}">
      <dgm:prSet custT="1"/>
      <dgm:spPr/>
      <dgm:t>
        <a:bodyPr/>
        <a:lstStyle/>
        <a:p>
          <a:r>
            <a:rPr lang="tr-TR" sz="1600" b="1" i="0" dirty="0" err="1"/>
            <a:t>Church's</a:t>
          </a:r>
          <a:r>
            <a:rPr lang="tr-TR" sz="1600" b="1" i="0" dirty="0"/>
            <a:t> </a:t>
          </a:r>
          <a:r>
            <a:rPr lang="tr-TR" sz="1600" b="1" i="0" dirty="0" err="1"/>
            <a:t>Assertion</a:t>
          </a:r>
          <a:r>
            <a:rPr lang="tr-TR" sz="1600" b="1" i="0" dirty="0"/>
            <a:t> of </a:t>
          </a:r>
          <a:r>
            <a:rPr lang="tr-TR" sz="1600" b="1" i="0" dirty="0" err="1"/>
            <a:t>Authority</a:t>
          </a:r>
          <a:r>
            <a:rPr lang="tr-TR" sz="1600" b="0" i="0" dirty="0"/>
            <a:t>: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</a:t>
          </a:r>
          <a:r>
            <a:rPr lang="tr-TR" sz="1600" b="0" i="0" dirty="0"/>
            <a:t>, </a:t>
          </a:r>
          <a:r>
            <a:rPr lang="tr-TR" sz="1600" b="0" i="0" dirty="0" err="1"/>
            <a:t>particularly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Catholic</a:t>
          </a:r>
          <a:r>
            <a:rPr lang="tr-TR" sz="1600" b="0" i="0" dirty="0"/>
            <a:t> </a:t>
          </a:r>
          <a:r>
            <a:rPr lang="tr-TR" sz="1600" b="0" i="0" dirty="0" err="1"/>
            <a:t>Church</a:t>
          </a:r>
          <a:r>
            <a:rPr lang="tr-TR" sz="1600" b="0" i="0" dirty="0"/>
            <a:t>, </a:t>
          </a:r>
          <a:r>
            <a:rPr lang="tr-TR" sz="1600" b="0" i="0" dirty="0" err="1"/>
            <a:t>sought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establish</a:t>
          </a:r>
          <a:r>
            <a:rPr lang="tr-TR" sz="1600" b="0" i="0" dirty="0"/>
            <a:t> </a:t>
          </a:r>
          <a:r>
            <a:rPr lang="tr-TR" sz="1600" b="0" i="0" dirty="0" err="1"/>
            <a:t>itself</a:t>
          </a:r>
          <a:r>
            <a:rPr lang="tr-TR" sz="1600" b="0" i="0" dirty="0"/>
            <a:t> as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supreme</a:t>
          </a:r>
          <a:r>
            <a:rPr lang="tr-TR" sz="1600" b="0" i="0" dirty="0"/>
            <a:t> </a:t>
          </a:r>
          <a:r>
            <a:rPr lang="tr-TR" sz="1600" b="0" i="0" dirty="0" err="1"/>
            <a:t>authority</a:t>
          </a:r>
          <a:r>
            <a:rPr lang="tr-TR" sz="1600" b="0" i="0" dirty="0"/>
            <a:t> not </a:t>
          </a:r>
          <a:r>
            <a:rPr lang="tr-TR" sz="1600" b="0" i="0" dirty="0" err="1"/>
            <a:t>only</a:t>
          </a:r>
          <a:r>
            <a:rPr lang="tr-TR" sz="1600" b="0" i="0" dirty="0"/>
            <a:t> in </a:t>
          </a:r>
          <a:r>
            <a:rPr lang="tr-TR" sz="1600" b="0" i="0" dirty="0" err="1"/>
            <a:t>spiritual</a:t>
          </a:r>
          <a:r>
            <a:rPr lang="tr-TR" sz="1600" b="0" i="0" dirty="0"/>
            <a:t> </a:t>
          </a:r>
          <a:r>
            <a:rPr lang="tr-TR" sz="1600" b="0" i="0" dirty="0" err="1"/>
            <a:t>matters</a:t>
          </a:r>
          <a:r>
            <a:rPr lang="tr-TR" sz="1600" b="0" i="0" dirty="0"/>
            <a:t> but </a:t>
          </a:r>
          <a:r>
            <a:rPr lang="tr-TR" sz="1600" b="0" i="0" dirty="0" err="1"/>
            <a:t>also</a:t>
          </a:r>
          <a:r>
            <a:rPr lang="tr-TR" sz="1600" b="0" i="0" dirty="0"/>
            <a:t> in </a:t>
          </a:r>
          <a:r>
            <a:rPr lang="tr-TR" sz="1600" b="0" i="0" dirty="0" err="1"/>
            <a:t>secular</a:t>
          </a:r>
          <a:r>
            <a:rPr lang="tr-TR" sz="1600" b="0" i="0" dirty="0"/>
            <a:t> </a:t>
          </a:r>
          <a:r>
            <a:rPr lang="tr-TR" sz="1600" b="0" i="0" dirty="0" err="1"/>
            <a:t>or</a:t>
          </a:r>
          <a:r>
            <a:rPr lang="tr-TR" sz="1600" b="0" i="0" dirty="0"/>
            <a:t> </a:t>
          </a:r>
          <a:r>
            <a:rPr lang="tr-TR" sz="1600" b="0" i="0" dirty="0" err="1"/>
            <a:t>earthly</a:t>
          </a:r>
          <a:r>
            <a:rPr lang="tr-TR" sz="1600" b="0" i="0" dirty="0"/>
            <a:t> </a:t>
          </a:r>
          <a:r>
            <a:rPr lang="tr-TR" sz="1600" b="0" i="0" dirty="0" err="1"/>
            <a:t>affairs</a:t>
          </a:r>
          <a:r>
            <a:rPr lang="tr-TR" sz="1600" b="0" i="0" dirty="0"/>
            <a:t>. </a:t>
          </a:r>
          <a:r>
            <a:rPr lang="tr-TR" sz="1600" b="0" i="0" dirty="0" err="1"/>
            <a:t>It</a:t>
          </a:r>
          <a:r>
            <a:rPr lang="tr-TR" sz="1600" b="0" i="0" dirty="0"/>
            <a:t> </a:t>
          </a:r>
          <a:r>
            <a:rPr lang="tr-TR" sz="1600" b="0" i="0" dirty="0" err="1"/>
            <a:t>argued</a:t>
          </a:r>
          <a:r>
            <a:rPr lang="tr-TR" sz="1600" b="0" i="0" dirty="0"/>
            <a:t> </a:t>
          </a:r>
          <a:r>
            <a:rPr lang="tr-TR" sz="1600" b="0" i="0" dirty="0" err="1"/>
            <a:t>for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doctrine</a:t>
          </a:r>
          <a:r>
            <a:rPr lang="tr-TR" sz="1600" b="0" i="0" dirty="0"/>
            <a:t> of "</a:t>
          </a:r>
          <a:r>
            <a:rPr lang="tr-TR" sz="1600" b="0" i="0" dirty="0" err="1"/>
            <a:t>spiritual</a:t>
          </a:r>
          <a:r>
            <a:rPr lang="tr-TR" sz="1600" b="0" i="0" dirty="0"/>
            <a:t> </a:t>
          </a:r>
          <a:r>
            <a:rPr lang="tr-TR" sz="1600" b="0" i="0" dirty="0" err="1"/>
            <a:t>supremacy</a:t>
          </a:r>
          <a:r>
            <a:rPr lang="tr-TR" sz="1600" b="0" i="0" dirty="0"/>
            <a:t>," </a:t>
          </a:r>
          <a:r>
            <a:rPr lang="tr-TR" sz="1600" b="0" i="0" dirty="0" err="1"/>
            <a:t>asserting</a:t>
          </a:r>
          <a:r>
            <a:rPr lang="tr-TR" sz="1600" b="0" i="0" dirty="0"/>
            <a:t> </a:t>
          </a:r>
          <a:r>
            <a:rPr lang="tr-TR" sz="1600" b="0" i="0" dirty="0" err="1"/>
            <a:t>that</a:t>
          </a:r>
          <a:r>
            <a:rPr lang="tr-TR" sz="1600" b="0" i="0" dirty="0"/>
            <a:t> </a:t>
          </a:r>
          <a:r>
            <a:rPr lang="tr-TR" sz="1600" b="0" i="0" dirty="0" err="1"/>
            <a:t>all</a:t>
          </a:r>
          <a:r>
            <a:rPr lang="tr-TR" sz="1600" b="0" i="0" dirty="0"/>
            <a:t> </a:t>
          </a:r>
          <a:r>
            <a:rPr lang="tr-TR" sz="1600" b="0" i="0" dirty="0" err="1"/>
            <a:t>individuals</a:t>
          </a:r>
          <a:r>
            <a:rPr lang="tr-TR" sz="1600" b="0" i="0" dirty="0"/>
            <a:t>, </a:t>
          </a:r>
          <a:r>
            <a:rPr lang="tr-TR" sz="1600" b="0" i="0" dirty="0" err="1"/>
            <a:t>including</a:t>
          </a:r>
          <a:r>
            <a:rPr lang="tr-TR" sz="1600" b="0" i="0" dirty="0"/>
            <a:t> </a:t>
          </a:r>
          <a:r>
            <a:rPr lang="tr-TR" sz="1600" b="0" i="0" dirty="0" err="1"/>
            <a:t>kings</a:t>
          </a:r>
          <a:r>
            <a:rPr lang="tr-TR" sz="1600" b="0" i="0" dirty="0"/>
            <a:t>, </a:t>
          </a:r>
          <a:r>
            <a:rPr lang="tr-TR" sz="1600" b="0" i="0" dirty="0" err="1"/>
            <a:t>were</a:t>
          </a:r>
          <a:r>
            <a:rPr lang="tr-TR" sz="1600" b="0" i="0" dirty="0"/>
            <a:t> </a:t>
          </a:r>
          <a:r>
            <a:rPr lang="tr-TR" sz="1600" b="0" i="0" dirty="0" err="1"/>
            <a:t>ultimately</a:t>
          </a:r>
          <a:r>
            <a:rPr lang="tr-TR" sz="1600" b="0" i="0" dirty="0"/>
            <a:t> </a:t>
          </a:r>
          <a:r>
            <a:rPr lang="tr-TR" sz="1600" b="0" i="0" dirty="0" err="1"/>
            <a:t>answerable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God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therefore</a:t>
          </a:r>
          <a:r>
            <a:rPr lang="tr-TR" sz="1600" b="0" i="0" dirty="0"/>
            <a:t> </a:t>
          </a:r>
          <a:r>
            <a:rPr lang="tr-TR" sz="1600" b="0" i="0" dirty="0" err="1"/>
            <a:t>subject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authority</a:t>
          </a:r>
          <a:r>
            <a:rPr lang="tr-TR" sz="1600" b="0" i="0" dirty="0"/>
            <a:t> of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</a:t>
          </a:r>
          <a:r>
            <a:rPr lang="tr-TR" sz="1600" b="0" i="0" dirty="0"/>
            <a:t>.</a:t>
          </a:r>
          <a:endParaRPr lang="en-US" sz="1600" dirty="0"/>
        </a:p>
      </dgm:t>
    </dgm:pt>
    <dgm:pt modelId="{DDE2A2B5-2C42-4F7B-A806-8DF72BD16019}" type="parTrans" cxnId="{303047B3-BA72-4F18-B5AA-8BA75FDCFFE5}">
      <dgm:prSet/>
      <dgm:spPr/>
      <dgm:t>
        <a:bodyPr/>
        <a:lstStyle/>
        <a:p>
          <a:endParaRPr lang="en-US"/>
        </a:p>
      </dgm:t>
    </dgm:pt>
    <dgm:pt modelId="{26EE2E10-1E70-40D5-B29D-C8580EA48C74}" type="sibTrans" cxnId="{303047B3-BA72-4F18-B5AA-8BA75FDCFFE5}">
      <dgm:prSet/>
      <dgm:spPr/>
      <dgm:t>
        <a:bodyPr/>
        <a:lstStyle/>
        <a:p>
          <a:endParaRPr lang="en-US"/>
        </a:p>
      </dgm:t>
    </dgm:pt>
    <dgm:pt modelId="{E5EC2970-D1C0-4B49-9367-F5B9181E8606}">
      <dgm:prSet custT="1"/>
      <dgm:spPr/>
      <dgm:t>
        <a:bodyPr/>
        <a:lstStyle/>
        <a:p>
          <a:r>
            <a:rPr lang="tr-TR" sz="1600" b="1" i="0" dirty="0" err="1"/>
            <a:t>Desire</a:t>
          </a:r>
          <a:r>
            <a:rPr lang="tr-TR" sz="1600" b="1" i="0" dirty="0"/>
            <a:t> </a:t>
          </a:r>
          <a:r>
            <a:rPr lang="tr-TR" sz="1600" b="1" i="0" dirty="0" err="1"/>
            <a:t>for</a:t>
          </a:r>
          <a:r>
            <a:rPr lang="tr-TR" sz="1600" b="1" i="0" dirty="0"/>
            <a:t> Control</a:t>
          </a:r>
          <a:r>
            <a:rPr lang="tr-TR" sz="1600" b="0" i="0" dirty="0"/>
            <a:t>: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</a:t>
          </a:r>
          <a:r>
            <a:rPr lang="tr-TR" sz="1600" b="0" i="0" dirty="0"/>
            <a:t> </a:t>
          </a:r>
          <a:r>
            <a:rPr lang="tr-TR" sz="1600" b="0" i="0" dirty="0" err="1"/>
            <a:t>desired</a:t>
          </a:r>
          <a:r>
            <a:rPr lang="tr-TR" sz="1600" b="0" i="0" dirty="0"/>
            <a:t> </a:t>
          </a:r>
          <a:r>
            <a:rPr lang="tr-TR" sz="1600" b="0" i="0" dirty="0" err="1"/>
            <a:t>control</a:t>
          </a:r>
          <a:r>
            <a:rPr lang="tr-TR" sz="1600" b="0" i="0" dirty="0"/>
            <a:t> </a:t>
          </a:r>
          <a:r>
            <a:rPr lang="tr-TR" sz="1600" b="0" i="0" dirty="0" err="1"/>
            <a:t>over</a:t>
          </a:r>
          <a:r>
            <a:rPr lang="tr-TR" sz="1600" b="0" i="0" dirty="0"/>
            <a:t> </a:t>
          </a:r>
          <a:r>
            <a:rPr lang="tr-TR" sz="1600" b="0" i="0" dirty="0" err="1"/>
            <a:t>both</a:t>
          </a:r>
          <a:r>
            <a:rPr lang="tr-TR" sz="1600" b="0" i="0" dirty="0"/>
            <a:t> </a:t>
          </a:r>
          <a:r>
            <a:rPr lang="tr-TR" sz="1600" b="0" i="0" dirty="0" err="1"/>
            <a:t>spiritual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temporal</a:t>
          </a:r>
          <a:r>
            <a:rPr lang="tr-TR" sz="1600" b="0" i="0" dirty="0"/>
            <a:t> </a:t>
          </a:r>
          <a:r>
            <a:rPr lang="tr-TR" sz="1600" b="0" i="0" dirty="0" err="1"/>
            <a:t>realms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ensure</a:t>
          </a:r>
          <a:r>
            <a:rPr lang="tr-TR" sz="1600" b="0" i="0" dirty="0"/>
            <a:t> </a:t>
          </a:r>
          <a:r>
            <a:rPr lang="tr-TR" sz="1600" b="0" i="0" dirty="0" err="1"/>
            <a:t>its</a:t>
          </a:r>
          <a:r>
            <a:rPr lang="tr-TR" sz="1600" b="0" i="0" dirty="0"/>
            <a:t> </a:t>
          </a:r>
          <a:r>
            <a:rPr lang="tr-TR" sz="1600" b="0" i="0" dirty="0" err="1"/>
            <a:t>influence</a:t>
          </a:r>
          <a:r>
            <a:rPr lang="tr-TR" sz="1600" b="0" i="0" dirty="0"/>
            <a:t> </a:t>
          </a:r>
          <a:r>
            <a:rPr lang="tr-TR" sz="1600" b="0" i="0" dirty="0" err="1"/>
            <a:t>over</a:t>
          </a:r>
          <a:r>
            <a:rPr lang="tr-TR" sz="1600" b="0" i="0" dirty="0"/>
            <a:t> </a:t>
          </a:r>
          <a:r>
            <a:rPr lang="tr-TR" sz="1600" b="0" i="0" dirty="0" err="1"/>
            <a:t>all</a:t>
          </a:r>
          <a:r>
            <a:rPr lang="tr-TR" sz="1600" b="0" i="0" dirty="0"/>
            <a:t> </a:t>
          </a:r>
          <a:r>
            <a:rPr lang="tr-TR" sz="1600" b="0" i="0" dirty="0" err="1"/>
            <a:t>aspects</a:t>
          </a:r>
          <a:r>
            <a:rPr lang="tr-TR" sz="1600" b="0" i="0" dirty="0"/>
            <a:t> of </a:t>
          </a:r>
          <a:r>
            <a:rPr lang="tr-TR" sz="1600" b="0" i="0" dirty="0" err="1"/>
            <a:t>society</a:t>
          </a:r>
          <a:r>
            <a:rPr lang="tr-TR" sz="1600" b="0" i="0" dirty="0"/>
            <a:t>. </a:t>
          </a:r>
          <a:r>
            <a:rPr lang="tr-TR" sz="1600" b="0" i="0" dirty="0" err="1"/>
            <a:t>This</a:t>
          </a:r>
          <a:r>
            <a:rPr lang="tr-TR" sz="1600" b="0" i="0" dirty="0"/>
            <a:t> </a:t>
          </a:r>
          <a:r>
            <a:rPr lang="tr-TR" sz="1600" b="0" i="0" dirty="0" err="1"/>
            <a:t>included</a:t>
          </a:r>
          <a:r>
            <a:rPr lang="tr-TR" sz="1600" b="0" i="0" dirty="0"/>
            <a:t> </a:t>
          </a:r>
          <a:r>
            <a:rPr lang="tr-TR" sz="1600" b="0" i="0" dirty="0" err="1"/>
            <a:t>matters</a:t>
          </a:r>
          <a:r>
            <a:rPr lang="tr-TR" sz="1600" b="0" i="0" dirty="0"/>
            <a:t> </a:t>
          </a:r>
          <a:r>
            <a:rPr lang="tr-TR" sz="1600" b="0" i="0" dirty="0" err="1"/>
            <a:t>such</a:t>
          </a:r>
          <a:r>
            <a:rPr lang="tr-TR" sz="1600" b="0" i="0" dirty="0"/>
            <a:t> </a:t>
          </a:r>
          <a:r>
            <a:rPr lang="tr-TR" sz="1600" b="1" i="0" dirty="0"/>
            <a:t>as </a:t>
          </a:r>
          <a:r>
            <a:rPr lang="tr-TR" sz="1600" b="1" i="0" dirty="0" err="1"/>
            <a:t>law</a:t>
          </a:r>
          <a:r>
            <a:rPr lang="tr-TR" sz="1600" b="1" i="0" dirty="0"/>
            <a:t>, </a:t>
          </a:r>
          <a:r>
            <a:rPr lang="tr-TR" sz="1600" b="1" i="0" dirty="0" err="1"/>
            <a:t>governance</a:t>
          </a:r>
          <a:r>
            <a:rPr lang="tr-TR" sz="1600" b="1" i="0" dirty="0"/>
            <a:t>, </a:t>
          </a:r>
          <a:r>
            <a:rPr lang="tr-TR" sz="1600" b="1" i="0" dirty="0" err="1"/>
            <a:t>and</a:t>
          </a:r>
          <a:r>
            <a:rPr lang="tr-TR" sz="1600" b="1" i="0" dirty="0"/>
            <a:t> </a:t>
          </a:r>
          <a:r>
            <a:rPr lang="tr-TR" sz="1600" b="1" i="0" dirty="0" err="1"/>
            <a:t>the</a:t>
          </a:r>
          <a:r>
            <a:rPr lang="tr-TR" sz="1600" b="1" i="0" dirty="0"/>
            <a:t> </a:t>
          </a:r>
          <a:r>
            <a:rPr lang="tr-TR" sz="1600" b="1" i="0" dirty="0" err="1"/>
            <a:t>appointment</a:t>
          </a:r>
          <a:r>
            <a:rPr lang="tr-TR" sz="1600" b="1" i="0" dirty="0"/>
            <a:t> of </a:t>
          </a:r>
          <a:r>
            <a:rPr lang="tr-TR" sz="1600" b="1" i="0" dirty="0" err="1"/>
            <a:t>bishops</a:t>
          </a:r>
          <a:r>
            <a:rPr lang="tr-TR" sz="1600" b="1" i="0" dirty="0"/>
            <a:t> </a:t>
          </a:r>
          <a:r>
            <a:rPr lang="tr-TR" sz="1600" b="1" i="0" dirty="0" err="1"/>
            <a:t>and</a:t>
          </a:r>
          <a:r>
            <a:rPr lang="tr-TR" sz="1600" b="1" i="0" dirty="0"/>
            <a:t> </a:t>
          </a:r>
          <a:r>
            <a:rPr lang="tr-TR" sz="1600" b="1" i="0" dirty="0" err="1"/>
            <a:t>other</a:t>
          </a:r>
          <a:r>
            <a:rPr lang="tr-TR" sz="1600" b="1" i="0" dirty="0"/>
            <a:t> </a:t>
          </a:r>
          <a:r>
            <a:rPr lang="tr-TR" sz="1600" b="1" i="0" dirty="0" err="1"/>
            <a:t>clergy</a:t>
          </a:r>
          <a:r>
            <a:rPr lang="tr-TR" sz="1600" b="1" i="0" dirty="0"/>
            <a:t>.</a:t>
          </a:r>
          <a:endParaRPr lang="en-US" sz="1600" b="1" dirty="0"/>
        </a:p>
      </dgm:t>
    </dgm:pt>
    <dgm:pt modelId="{22164494-ED5E-47FA-A4DA-F4E0566161E2}" type="parTrans" cxnId="{2AF348AD-B03B-4280-AB35-E7650A374717}">
      <dgm:prSet/>
      <dgm:spPr/>
      <dgm:t>
        <a:bodyPr/>
        <a:lstStyle/>
        <a:p>
          <a:endParaRPr lang="en-US"/>
        </a:p>
      </dgm:t>
    </dgm:pt>
    <dgm:pt modelId="{07FB8431-412C-499E-B7D6-5475B303D473}" type="sibTrans" cxnId="{2AF348AD-B03B-4280-AB35-E7650A374717}">
      <dgm:prSet/>
      <dgm:spPr/>
      <dgm:t>
        <a:bodyPr/>
        <a:lstStyle/>
        <a:p>
          <a:endParaRPr lang="en-US"/>
        </a:p>
      </dgm:t>
    </dgm:pt>
    <dgm:pt modelId="{D07AFF46-0527-4277-A872-47FF4F3FBCBC}">
      <dgm:prSet custT="1"/>
      <dgm:spPr/>
      <dgm:t>
        <a:bodyPr/>
        <a:lstStyle/>
        <a:p>
          <a:r>
            <a:rPr lang="tr-TR" sz="1600" b="1" i="0" dirty="0" err="1"/>
            <a:t>Monarchs</a:t>
          </a:r>
          <a:r>
            <a:rPr lang="tr-TR" sz="1600" b="1" i="0" dirty="0"/>
            <a:t>' </a:t>
          </a:r>
          <a:r>
            <a:rPr lang="tr-TR" sz="1600" b="1" i="0" dirty="0" err="1"/>
            <a:t>Response</a:t>
          </a:r>
          <a:r>
            <a:rPr lang="tr-TR" sz="1600" b="0" i="0" dirty="0"/>
            <a:t>: Kings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monarchs</a:t>
          </a:r>
          <a:r>
            <a:rPr lang="tr-TR" sz="1600" b="0" i="0" dirty="0"/>
            <a:t>, </a:t>
          </a:r>
          <a:r>
            <a:rPr lang="tr-TR" sz="1600" b="0" i="0" dirty="0" err="1"/>
            <a:t>however</a:t>
          </a:r>
          <a:r>
            <a:rPr lang="tr-TR" sz="1600" b="0" i="0" dirty="0"/>
            <a:t>, </a:t>
          </a:r>
          <a:r>
            <a:rPr lang="tr-TR" sz="1600" b="0" i="0" dirty="0" err="1"/>
            <a:t>often</a:t>
          </a:r>
          <a:r>
            <a:rPr lang="tr-TR" sz="1600" b="0" i="0" dirty="0"/>
            <a:t> </a:t>
          </a:r>
          <a:r>
            <a:rPr lang="tr-TR" sz="1600" b="0" i="0" dirty="0" err="1"/>
            <a:t>resisted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Church's</a:t>
          </a:r>
          <a:r>
            <a:rPr lang="tr-TR" sz="1600" b="0" i="0" dirty="0"/>
            <a:t> </a:t>
          </a:r>
          <a:r>
            <a:rPr lang="tr-TR" sz="1600" b="0" i="0" dirty="0" err="1"/>
            <a:t>attempts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exert</a:t>
          </a:r>
          <a:r>
            <a:rPr lang="tr-TR" sz="1600" b="0" i="0" dirty="0"/>
            <a:t> </a:t>
          </a:r>
          <a:r>
            <a:rPr lang="tr-TR" sz="1600" b="0" i="0" dirty="0" err="1"/>
            <a:t>control</a:t>
          </a:r>
          <a:r>
            <a:rPr lang="tr-TR" sz="1600" b="0" i="0" dirty="0"/>
            <a:t> </a:t>
          </a:r>
          <a:r>
            <a:rPr lang="tr-TR" sz="1600" b="0" i="0" dirty="0" err="1"/>
            <a:t>over</a:t>
          </a:r>
          <a:r>
            <a:rPr lang="tr-TR" sz="1600" b="0" i="0" dirty="0"/>
            <a:t> </a:t>
          </a:r>
          <a:r>
            <a:rPr lang="tr-TR" sz="1600" b="0" i="0" dirty="0" err="1"/>
            <a:t>secular</a:t>
          </a:r>
          <a:r>
            <a:rPr lang="tr-TR" sz="1600" b="0" i="0" dirty="0"/>
            <a:t> </a:t>
          </a:r>
          <a:r>
            <a:rPr lang="tr-TR" sz="1600" b="0" i="0" dirty="0" err="1"/>
            <a:t>matters</a:t>
          </a:r>
          <a:r>
            <a:rPr lang="tr-TR" sz="1600" b="0" i="0" dirty="0"/>
            <a:t>. </a:t>
          </a:r>
          <a:r>
            <a:rPr lang="tr-TR" sz="1600" b="0" i="0" dirty="0" err="1"/>
            <a:t>They</a:t>
          </a:r>
          <a:r>
            <a:rPr lang="tr-TR" sz="1600" b="0" i="0" dirty="0"/>
            <a:t> </a:t>
          </a:r>
          <a:r>
            <a:rPr lang="tr-TR" sz="1600" b="0" i="0" dirty="0" err="1"/>
            <a:t>saw</a:t>
          </a:r>
          <a:r>
            <a:rPr lang="tr-TR" sz="1600" b="0" i="0" dirty="0"/>
            <a:t> </a:t>
          </a:r>
          <a:r>
            <a:rPr lang="tr-TR" sz="1600" b="0" i="0" dirty="0" err="1"/>
            <a:t>themselves</a:t>
          </a:r>
          <a:r>
            <a:rPr lang="tr-TR" sz="1600" b="0" i="0" dirty="0"/>
            <a:t> as </a:t>
          </a:r>
          <a:r>
            <a:rPr lang="tr-TR" sz="1600" b="0" i="0" dirty="0" err="1"/>
            <a:t>rulers</a:t>
          </a:r>
          <a:r>
            <a:rPr lang="tr-TR" sz="1600" b="0" i="0" dirty="0"/>
            <a:t> </a:t>
          </a:r>
          <a:r>
            <a:rPr lang="tr-TR" sz="1600" b="0" i="0" dirty="0" err="1"/>
            <a:t>ordained</a:t>
          </a:r>
          <a:r>
            <a:rPr lang="tr-TR" sz="1600" b="0" i="0" dirty="0"/>
            <a:t> </a:t>
          </a:r>
          <a:r>
            <a:rPr lang="tr-TR" sz="1600" b="0" i="0" dirty="0" err="1"/>
            <a:t>by</a:t>
          </a:r>
          <a:r>
            <a:rPr lang="tr-TR" sz="1600" b="0" i="0" dirty="0"/>
            <a:t> </a:t>
          </a:r>
          <a:r>
            <a:rPr lang="tr-TR" sz="1600" b="0" i="0" dirty="0" err="1"/>
            <a:t>divine</a:t>
          </a:r>
          <a:r>
            <a:rPr lang="tr-TR" sz="1600" b="0" i="0" dirty="0"/>
            <a:t> </a:t>
          </a:r>
          <a:r>
            <a:rPr lang="tr-TR" sz="1600" b="0" i="0" dirty="0" err="1"/>
            <a:t>right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were</a:t>
          </a:r>
          <a:r>
            <a:rPr lang="tr-TR" sz="1600" b="0" i="0" dirty="0"/>
            <a:t> </a:t>
          </a:r>
          <a:r>
            <a:rPr lang="tr-TR" sz="1600" b="0" i="0" dirty="0" err="1"/>
            <a:t>reluctant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give</a:t>
          </a:r>
          <a:r>
            <a:rPr lang="tr-TR" sz="1600" b="0" i="0" dirty="0"/>
            <a:t> </a:t>
          </a:r>
          <a:r>
            <a:rPr lang="tr-TR" sz="1600" b="0" i="0" dirty="0" err="1"/>
            <a:t>authority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</a:t>
          </a:r>
          <a:r>
            <a:rPr lang="tr-TR" sz="1600" b="0" i="0" dirty="0"/>
            <a:t>, </a:t>
          </a:r>
          <a:r>
            <a:rPr lang="tr-TR" sz="1600" b="0" i="0" dirty="0" err="1"/>
            <a:t>particularly</a:t>
          </a:r>
          <a:r>
            <a:rPr lang="tr-TR" sz="1600" b="0" i="0" dirty="0"/>
            <a:t> in </a:t>
          </a:r>
          <a:r>
            <a:rPr lang="tr-TR" sz="1600" b="0" i="0" dirty="0" err="1"/>
            <a:t>matters</a:t>
          </a:r>
          <a:r>
            <a:rPr lang="tr-TR" sz="1600" b="0" i="0" dirty="0"/>
            <a:t> </a:t>
          </a:r>
          <a:r>
            <a:rPr lang="tr-TR" sz="1600" b="0" i="0" dirty="0" err="1"/>
            <a:t>concerning</a:t>
          </a:r>
          <a:r>
            <a:rPr lang="tr-TR" sz="1600" b="0" i="0" dirty="0"/>
            <a:t> </a:t>
          </a:r>
          <a:r>
            <a:rPr lang="tr-TR" sz="1600" b="0" i="0" dirty="0" err="1"/>
            <a:t>governance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appointment</a:t>
          </a:r>
          <a:r>
            <a:rPr lang="tr-TR" sz="1600" b="0" i="0" dirty="0"/>
            <a:t> of </a:t>
          </a:r>
          <a:r>
            <a:rPr lang="tr-TR" sz="1600" b="0" i="0" dirty="0" err="1"/>
            <a:t>bishops</a:t>
          </a:r>
          <a:r>
            <a:rPr lang="tr-TR" sz="1600" b="0" i="0" dirty="0"/>
            <a:t>.</a:t>
          </a:r>
          <a:endParaRPr lang="en-US" sz="1600" dirty="0"/>
        </a:p>
      </dgm:t>
    </dgm:pt>
    <dgm:pt modelId="{3D34567D-B68F-4C7E-A8D3-100FE57289E0}" type="parTrans" cxnId="{4D406F99-FEC5-4966-842C-C832DB397A1D}">
      <dgm:prSet/>
      <dgm:spPr/>
      <dgm:t>
        <a:bodyPr/>
        <a:lstStyle/>
        <a:p>
          <a:endParaRPr lang="en-US"/>
        </a:p>
      </dgm:t>
    </dgm:pt>
    <dgm:pt modelId="{342E59FB-77A3-440E-94C1-A29625C436E3}" type="sibTrans" cxnId="{4D406F99-FEC5-4966-842C-C832DB397A1D}">
      <dgm:prSet/>
      <dgm:spPr/>
      <dgm:t>
        <a:bodyPr/>
        <a:lstStyle/>
        <a:p>
          <a:endParaRPr lang="en-US"/>
        </a:p>
      </dgm:t>
    </dgm:pt>
    <dgm:pt modelId="{793AA0E4-6842-4C78-988B-90341AF92909}">
      <dgm:prSet custT="1"/>
      <dgm:spPr/>
      <dgm:t>
        <a:bodyPr/>
        <a:lstStyle/>
        <a:p>
          <a:r>
            <a:rPr lang="tr-TR" sz="1600" b="1" i="0" dirty="0" err="1"/>
            <a:t>Appointment</a:t>
          </a:r>
          <a:r>
            <a:rPr lang="tr-TR" sz="1600" b="1" i="0" dirty="0"/>
            <a:t> of </a:t>
          </a:r>
          <a:r>
            <a:rPr lang="tr-TR" sz="1600" b="1" i="0" dirty="0" err="1"/>
            <a:t>Bishops</a:t>
          </a:r>
          <a:r>
            <a:rPr lang="tr-TR" sz="1600" b="0" i="0" dirty="0"/>
            <a:t>: </a:t>
          </a:r>
          <a:r>
            <a:rPr lang="tr-TR" sz="1600" b="0" i="0" dirty="0" err="1"/>
            <a:t>One</a:t>
          </a:r>
          <a:r>
            <a:rPr lang="tr-TR" sz="1600" b="0" i="0" dirty="0"/>
            <a:t> </a:t>
          </a:r>
          <a:r>
            <a:rPr lang="tr-TR" sz="1600" b="0" i="0" dirty="0" err="1"/>
            <a:t>area</a:t>
          </a:r>
          <a:r>
            <a:rPr lang="tr-TR" sz="1600" b="0" i="0" dirty="0"/>
            <a:t> of </a:t>
          </a:r>
          <a:r>
            <a:rPr lang="tr-TR" sz="1600" b="0" i="0" dirty="0" err="1"/>
            <a:t>contention</a:t>
          </a:r>
          <a:r>
            <a:rPr lang="tr-TR" sz="1600" b="0" i="0" dirty="0"/>
            <a:t> </a:t>
          </a:r>
          <a:r>
            <a:rPr lang="tr-TR" sz="1600" b="0" i="0" dirty="0" err="1"/>
            <a:t>was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appointment</a:t>
          </a:r>
          <a:r>
            <a:rPr lang="tr-TR" sz="1600" b="0" i="0" dirty="0"/>
            <a:t> of </a:t>
          </a:r>
          <a:r>
            <a:rPr lang="tr-TR" sz="1600" b="0" i="0" dirty="0" err="1"/>
            <a:t>bishops</a:t>
          </a:r>
          <a:r>
            <a:rPr lang="tr-TR" sz="1600" b="0" i="0" dirty="0"/>
            <a:t>. Kings </a:t>
          </a:r>
          <a:r>
            <a:rPr lang="tr-TR" sz="1600" b="0" i="0" dirty="0" err="1"/>
            <a:t>sought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appoint</a:t>
          </a:r>
          <a:r>
            <a:rPr lang="tr-TR" sz="1600" b="0" i="0" dirty="0"/>
            <a:t> </a:t>
          </a:r>
          <a:r>
            <a:rPr lang="tr-TR" sz="1600" b="0" i="0" dirty="0" err="1"/>
            <a:t>bishops</a:t>
          </a:r>
          <a:r>
            <a:rPr lang="tr-TR" sz="1600" b="0" i="0" dirty="0"/>
            <a:t> </a:t>
          </a:r>
          <a:r>
            <a:rPr lang="tr-TR" sz="1600" b="0" i="0" dirty="0" err="1"/>
            <a:t>who</a:t>
          </a:r>
          <a:r>
            <a:rPr lang="tr-TR" sz="1600" b="0" i="0" dirty="0"/>
            <a:t> </a:t>
          </a:r>
          <a:r>
            <a:rPr lang="tr-TR" sz="1600" b="0" i="0" dirty="0" err="1"/>
            <a:t>would</a:t>
          </a:r>
          <a:r>
            <a:rPr lang="tr-TR" sz="1600" b="0" i="0" dirty="0"/>
            <a:t> be </a:t>
          </a:r>
          <a:r>
            <a:rPr lang="tr-TR" sz="1600" b="0" i="0" dirty="0" err="1"/>
            <a:t>loyal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them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support</a:t>
          </a:r>
          <a:r>
            <a:rPr lang="tr-TR" sz="1600" b="0" i="0" dirty="0"/>
            <a:t> </a:t>
          </a:r>
          <a:r>
            <a:rPr lang="tr-TR" sz="1600" b="0" i="0" dirty="0" err="1"/>
            <a:t>their</a:t>
          </a:r>
          <a:r>
            <a:rPr lang="tr-TR" sz="1600" b="0" i="0" dirty="0"/>
            <a:t> </a:t>
          </a:r>
          <a:r>
            <a:rPr lang="tr-TR" sz="1600" b="0" i="0" dirty="0" err="1"/>
            <a:t>political</a:t>
          </a:r>
          <a:r>
            <a:rPr lang="tr-TR" sz="1600" b="0" i="0" dirty="0"/>
            <a:t> </a:t>
          </a:r>
          <a:r>
            <a:rPr lang="tr-TR" sz="1600" b="0" i="0" dirty="0" err="1"/>
            <a:t>agenda</a:t>
          </a:r>
          <a:r>
            <a:rPr lang="tr-TR" sz="1600" b="0" i="0" dirty="0"/>
            <a:t>. </a:t>
          </a:r>
          <a:r>
            <a:rPr lang="tr-TR" sz="1600" b="0" i="0" dirty="0" err="1"/>
            <a:t>This</a:t>
          </a:r>
          <a:r>
            <a:rPr lang="tr-TR" sz="1600" b="0" i="0" dirty="0"/>
            <a:t> </a:t>
          </a:r>
          <a:r>
            <a:rPr lang="tr-TR" sz="1600" b="0" i="0" dirty="0" err="1"/>
            <a:t>allowed</a:t>
          </a:r>
          <a:r>
            <a:rPr lang="tr-TR" sz="1600" b="0" i="0" dirty="0"/>
            <a:t> </a:t>
          </a:r>
          <a:r>
            <a:rPr lang="tr-TR" sz="1600" b="0" i="0" dirty="0" err="1"/>
            <a:t>monarchs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influence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Church's</a:t>
          </a:r>
          <a:r>
            <a:rPr lang="tr-TR" sz="1600" b="0" i="0" dirty="0"/>
            <a:t> </a:t>
          </a:r>
          <a:r>
            <a:rPr lang="tr-TR" sz="1600" b="0" i="0" dirty="0" err="1"/>
            <a:t>hierarchy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ensure</a:t>
          </a:r>
          <a:r>
            <a:rPr lang="tr-TR" sz="1600" b="0" i="0" dirty="0"/>
            <a:t> </a:t>
          </a:r>
          <a:r>
            <a:rPr lang="tr-TR" sz="1600" b="0" i="0" dirty="0" err="1"/>
            <a:t>that</a:t>
          </a:r>
          <a:r>
            <a:rPr lang="tr-TR" sz="1600" b="0" i="0" dirty="0"/>
            <a:t> </a:t>
          </a:r>
          <a:r>
            <a:rPr lang="tr-TR" sz="1600" b="0" i="0" dirty="0" err="1"/>
            <a:t>bishops</a:t>
          </a:r>
          <a:r>
            <a:rPr lang="tr-TR" sz="1600" b="0" i="0" dirty="0"/>
            <a:t> </a:t>
          </a:r>
          <a:r>
            <a:rPr lang="tr-TR" sz="1600" b="0" i="0" dirty="0" err="1"/>
            <a:t>would</a:t>
          </a:r>
          <a:r>
            <a:rPr lang="tr-TR" sz="1600" b="0" i="0" dirty="0"/>
            <a:t> </a:t>
          </a:r>
          <a:r>
            <a:rPr lang="tr-TR" sz="1600" b="0" i="0" dirty="0" err="1"/>
            <a:t>prioritize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interests</a:t>
          </a:r>
          <a:r>
            <a:rPr lang="tr-TR" sz="1600" b="0" i="0" dirty="0"/>
            <a:t> of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crown</a:t>
          </a:r>
          <a:r>
            <a:rPr lang="tr-TR" sz="1600" b="0" i="0" dirty="0"/>
            <a:t> </a:t>
          </a:r>
          <a:r>
            <a:rPr lang="tr-TR" sz="1600" b="0" i="0" dirty="0" err="1"/>
            <a:t>over</a:t>
          </a:r>
          <a:r>
            <a:rPr lang="tr-TR" sz="1600" b="0" i="0" dirty="0"/>
            <a:t> </a:t>
          </a:r>
          <a:r>
            <a:rPr lang="tr-TR" sz="1600" b="0" i="0" dirty="0" err="1"/>
            <a:t>those</a:t>
          </a:r>
          <a:r>
            <a:rPr lang="tr-TR" sz="1600" b="0" i="0" dirty="0"/>
            <a:t> of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</a:t>
          </a:r>
          <a:r>
            <a:rPr lang="tr-TR" sz="1600" b="0" i="0" dirty="0"/>
            <a:t>.</a:t>
          </a:r>
          <a:endParaRPr lang="en-US" sz="1600" dirty="0"/>
        </a:p>
      </dgm:t>
    </dgm:pt>
    <dgm:pt modelId="{5BEE3F96-7B2B-4C76-9475-30552C0EC78E}" type="parTrans" cxnId="{14938916-6375-4F88-A4D0-D35EAAAC3C61}">
      <dgm:prSet/>
      <dgm:spPr/>
      <dgm:t>
        <a:bodyPr/>
        <a:lstStyle/>
        <a:p>
          <a:endParaRPr lang="en-US"/>
        </a:p>
      </dgm:t>
    </dgm:pt>
    <dgm:pt modelId="{7E868E3D-DDFD-4FA8-8286-5E40E357690F}" type="sibTrans" cxnId="{14938916-6375-4F88-A4D0-D35EAAAC3C61}">
      <dgm:prSet/>
      <dgm:spPr/>
      <dgm:t>
        <a:bodyPr/>
        <a:lstStyle/>
        <a:p>
          <a:endParaRPr lang="en-US"/>
        </a:p>
      </dgm:t>
    </dgm:pt>
    <dgm:pt modelId="{4CF45296-F984-4DA7-8594-9FC3F8C27C63}">
      <dgm:prSet custT="1"/>
      <dgm:spPr/>
      <dgm:t>
        <a:bodyPr/>
        <a:lstStyle/>
        <a:p>
          <a:r>
            <a:rPr lang="tr-TR" sz="1600" b="1" i="0" dirty="0" err="1"/>
            <a:t>Conflict</a:t>
          </a:r>
          <a:r>
            <a:rPr lang="tr-TR" sz="1600" b="1" i="0" dirty="0"/>
            <a:t> </a:t>
          </a:r>
          <a:r>
            <a:rPr lang="tr-TR" sz="1600" b="1" i="0" dirty="0" err="1"/>
            <a:t>and</a:t>
          </a:r>
          <a:r>
            <a:rPr lang="tr-TR" sz="1600" b="1" i="0" dirty="0"/>
            <a:t> </a:t>
          </a:r>
          <a:r>
            <a:rPr lang="tr-TR" sz="1600" b="1" i="0" dirty="0" err="1"/>
            <a:t>Compromise</a:t>
          </a:r>
          <a:r>
            <a:rPr lang="tr-TR" sz="1600" b="0" i="0" dirty="0"/>
            <a:t>: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struggle</a:t>
          </a:r>
          <a:r>
            <a:rPr lang="tr-TR" sz="1600" b="0" i="0" dirty="0"/>
            <a:t> </a:t>
          </a:r>
          <a:r>
            <a:rPr lang="tr-TR" sz="1600" b="0" i="0" dirty="0" err="1"/>
            <a:t>between</a:t>
          </a:r>
          <a:r>
            <a:rPr lang="tr-TR" sz="1600" b="0" i="0" dirty="0"/>
            <a:t> </a:t>
          </a:r>
          <a:r>
            <a:rPr lang="tr-TR" sz="1600" b="0" i="0" dirty="0" err="1"/>
            <a:t>the</a:t>
          </a:r>
          <a:r>
            <a:rPr lang="tr-TR" sz="1600" b="0" i="0" dirty="0"/>
            <a:t> </a:t>
          </a:r>
          <a:r>
            <a:rPr lang="tr-TR" sz="1600" b="0" i="0" dirty="0" err="1"/>
            <a:t>Church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monarchs</a:t>
          </a:r>
          <a:r>
            <a:rPr lang="tr-TR" sz="1600" b="0" i="0" dirty="0"/>
            <a:t> </a:t>
          </a:r>
          <a:r>
            <a:rPr lang="tr-TR" sz="1600" b="0" i="0" dirty="0" err="1"/>
            <a:t>often</a:t>
          </a:r>
          <a:r>
            <a:rPr lang="tr-TR" sz="1600" b="0" i="0" dirty="0"/>
            <a:t> </a:t>
          </a:r>
          <a:r>
            <a:rPr lang="tr-TR" sz="1600" b="0" i="0" dirty="0" err="1"/>
            <a:t>led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conflict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power</a:t>
          </a:r>
          <a:r>
            <a:rPr lang="tr-TR" sz="1600" b="0" i="0" dirty="0"/>
            <a:t> </a:t>
          </a:r>
          <a:r>
            <a:rPr lang="tr-TR" sz="1600" b="0" i="0" dirty="0" err="1"/>
            <a:t>struggles</a:t>
          </a:r>
          <a:r>
            <a:rPr lang="tr-TR" sz="1600" b="0" i="0" dirty="0"/>
            <a:t>. </a:t>
          </a:r>
          <a:r>
            <a:rPr lang="tr-TR" sz="1600" b="0" i="0" dirty="0" err="1"/>
            <a:t>However</a:t>
          </a:r>
          <a:r>
            <a:rPr lang="tr-TR" sz="1600" b="0" i="0" dirty="0"/>
            <a:t>, </a:t>
          </a:r>
          <a:r>
            <a:rPr lang="tr-TR" sz="1600" b="0" i="0" dirty="0" err="1"/>
            <a:t>there</a:t>
          </a:r>
          <a:r>
            <a:rPr lang="tr-TR" sz="1600" b="0" i="0" dirty="0"/>
            <a:t> </a:t>
          </a:r>
          <a:r>
            <a:rPr lang="tr-TR" sz="1600" b="0" i="0" dirty="0" err="1"/>
            <a:t>were</a:t>
          </a:r>
          <a:r>
            <a:rPr lang="tr-TR" sz="1600" b="0" i="0" dirty="0"/>
            <a:t> </a:t>
          </a:r>
          <a:r>
            <a:rPr lang="tr-TR" sz="1600" b="0" i="0" dirty="0" err="1"/>
            <a:t>also</a:t>
          </a:r>
          <a:r>
            <a:rPr lang="tr-TR" sz="1600" b="0" i="0" dirty="0"/>
            <a:t> </a:t>
          </a:r>
          <a:r>
            <a:rPr lang="tr-TR" sz="1600" b="0" i="0" dirty="0" err="1"/>
            <a:t>periods</a:t>
          </a:r>
          <a:r>
            <a:rPr lang="tr-TR" sz="1600" b="0" i="0" dirty="0"/>
            <a:t> of </a:t>
          </a:r>
          <a:r>
            <a:rPr lang="tr-TR" sz="1600" b="0" i="0" dirty="0" err="1"/>
            <a:t>compromise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cooperation</a:t>
          </a:r>
          <a:r>
            <a:rPr lang="tr-TR" sz="1600" b="0" i="0" dirty="0"/>
            <a:t>, </a:t>
          </a:r>
          <a:r>
            <a:rPr lang="tr-TR" sz="1600" b="0" i="0" dirty="0" err="1"/>
            <a:t>where</a:t>
          </a:r>
          <a:r>
            <a:rPr lang="tr-TR" sz="1600" b="0" i="0" dirty="0"/>
            <a:t> </a:t>
          </a:r>
          <a:r>
            <a:rPr lang="tr-TR" sz="1600" b="0" i="0" dirty="0" err="1"/>
            <a:t>both</a:t>
          </a:r>
          <a:r>
            <a:rPr lang="tr-TR" sz="1600" b="0" i="0" dirty="0"/>
            <a:t> </a:t>
          </a:r>
          <a:r>
            <a:rPr lang="tr-TR" sz="1600" b="0" i="0" dirty="0" err="1"/>
            <a:t>sides</a:t>
          </a:r>
          <a:r>
            <a:rPr lang="tr-TR" sz="1600" b="0" i="0" dirty="0"/>
            <a:t> </a:t>
          </a:r>
          <a:r>
            <a:rPr lang="tr-TR" sz="1600" b="0" i="0" dirty="0" err="1"/>
            <a:t>sought</a:t>
          </a:r>
          <a:r>
            <a:rPr lang="tr-TR" sz="1600" b="0" i="0" dirty="0"/>
            <a:t> </a:t>
          </a:r>
          <a:r>
            <a:rPr lang="tr-TR" sz="1600" b="0" i="0" dirty="0" err="1"/>
            <a:t>to</a:t>
          </a:r>
          <a:r>
            <a:rPr lang="tr-TR" sz="1600" b="0" i="0" dirty="0"/>
            <a:t> </a:t>
          </a:r>
          <a:r>
            <a:rPr lang="tr-TR" sz="1600" b="0" i="0" dirty="0" err="1"/>
            <a:t>balance</a:t>
          </a:r>
          <a:r>
            <a:rPr lang="tr-TR" sz="1600" b="0" i="0" dirty="0"/>
            <a:t> </a:t>
          </a:r>
          <a:r>
            <a:rPr lang="tr-TR" sz="1600" b="0" i="0" dirty="0" err="1"/>
            <a:t>their</a:t>
          </a:r>
          <a:r>
            <a:rPr lang="tr-TR" sz="1600" b="0" i="0" dirty="0"/>
            <a:t> </a:t>
          </a:r>
          <a:r>
            <a:rPr lang="tr-TR" sz="1600" b="0" i="0" dirty="0" err="1"/>
            <a:t>respective</a:t>
          </a:r>
          <a:r>
            <a:rPr lang="tr-TR" sz="1600" b="0" i="0" dirty="0"/>
            <a:t> </a:t>
          </a:r>
          <a:r>
            <a:rPr lang="tr-TR" sz="1600" b="0" i="0" dirty="0" err="1"/>
            <a:t>powers</a:t>
          </a:r>
          <a:r>
            <a:rPr lang="tr-TR" sz="1600" b="0" i="0" dirty="0"/>
            <a:t> </a:t>
          </a:r>
          <a:r>
            <a:rPr lang="tr-TR" sz="1600" b="0" i="0" dirty="0" err="1"/>
            <a:t>and</a:t>
          </a:r>
          <a:r>
            <a:rPr lang="tr-TR" sz="1600" b="0" i="0" dirty="0"/>
            <a:t> </a:t>
          </a:r>
          <a:r>
            <a:rPr lang="tr-TR" sz="1600" b="0" i="0" dirty="0" err="1"/>
            <a:t>interests</a:t>
          </a:r>
          <a:br>
            <a:rPr lang="tr-TR" sz="1600" dirty="0"/>
          </a:br>
          <a:endParaRPr lang="en-US" sz="1600" dirty="0"/>
        </a:p>
      </dgm:t>
    </dgm:pt>
    <dgm:pt modelId="{640E0FB3-6EEC-4BB4-AD5A-2DE6D4877665}" type="parTrans" cxnId="{39733EFF-03A6-4757-8E5F-59EFE41A23A7}">
      <dgm:prSet/>
      <dgm:spPr/>
      <dgm:t>
        <a:bodyPr/>
        <a:lstStyle/>
        <a:p>
          <a:endParaRPr lang="en-US"/>
        </a:p>
      </dgm:t>
    </dgm:pt>
    <dgm:pt modelId="{1B1760EA-F004-4C3E-B689-CDB4E326C4A7}" type="sibTrans" cxnId="{39733EFF-03A6-4757-8E5F-59EFE41A23A7}">
      <dgm:prSet/>
      <dgm:spPr/>
      <dgm:t>
        <a:bodyPr/>
        <a:lstStyle/>
        <a:p>
          <a:endParaRPr lang="en-US"/>
        </a:p>
      </dgm:t>
    </dgm:pt>
    <dgm:pt modelId="{33CF7A6A-B8DC-8C44-BF77-B24FE81B09A7}" type="pres">
      <dgm:prSet presAssocID="{A9709810-7CAD-44B2-9484-DB49AA46D505}" presName="linear" presStyleCnt="0">
        <dgm:presLayoutVars>
          <dgm:animLvl val="lvl"/>
          <dgm:resizeHandles val="exact"/>
        </dgm:presLayoutVars>
      </dgm:prSet>
      <dgm:spPr/>
    </dgm:pt>
    <dgm:pt modelId="{D5F4B9E3-25BA-6149-91FD-3A3D8D0EE93A}" type="pres">
      <dgm:prSet presAssocID="{B1CFD642-8FC5-4AA3-8573-A6C3BECFFE9D}" presName="parentText" presStyleLbl="node1" presStyleIdx="0" presStyleCnt="1" custScaleY="436953">
        <dgm:presLayoutVars>
          <dgm:chMax val="0"/>
          <dgm:bulletEnabled val="1"/>
        </dgm:presLayoutVars>
      </dgm:prSet>
      <dgm:spPr/>
    </dgm:pt>
    <dgm:pt modelId="{D9C5C2E3-104E-7F48-AE57-9C1B250FB917}" type="pres">
      <dgm:prSet presAssocID="{B1CFD642-8FC5-4AA3-8573-A6C3BECFFE9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A9DFA0A-95EC-9E4D-9080-3D7A0268B1B4}" type="presOf" srcId="{E5EC2970-D1C0-4B49-9367-F5B9181E8606}" destId="{D9C5C2E3-104E-7F48-AE57-9C1B250FB917}" srcOrd="0" destOrd="1" presId="urn:microsoft.com/office/officeart/2005/8/layout/vList2"/>
    <dgm:cxn modelId="{14938916-6375-4F88-A4D0-D35EAAAC3C61}" srcId="{B1CFD642-8FC5-4AA3-8573-A6C3BECFFE9D}" destId="{793AA0E4-6842-4C78-988B-90341AF92909}" srcOrd="3" destOrd="0" parTransId="{5BEE3F96-7B2B-4C76-9475-30552C0EC78E}" sibTransId="{7E868E3D-DDFD-4FA8-8286-5E40E357690F}"/>
    <dgm:cxn modelId="{FCD24552-7268-4487-8290-84DDCAB9D9CC}" srcId="{A9709810-7CAD-44B2-9484-DB49AA46D505}" destId="{B1CFD642-8FC5-4AA3-8573-A6C3BECFFE9D}" srcOrd="0" destOrd="0" parTransId="{07AB4E3C-1365-421F-B41D-83416413408F}" sibTransId="{32D2B5C9-2C57-43F1-8D5A-C8CA2513C0D5}"/>
    <dgm:cxn modelId="{1B087E6B-26A0-3040-93EB-E4CF0CD13FEF}" type="presOf" srcId="{609A88C5-AA12-410D-926F-320176CFCEBA}" destId="{D9C5C2E3-104E-7F48-AE57-9C1B250FB917}" srcOrd="0" destOrd="0" presId="urn:microsoft.com/office/officeart/2005/8/layout/vList2"/>
    <dgm:cxn modelId="{F7CEA96B-A0AD-4B4B-9AF5-C7E96CA37332}" type="presOf" srcId="{D07AFF46-0527-4277-A872-47FF4F3FBCBC}" destId="{D9C5C2E3-104E-7F48-AE57-9C1B250FB917}" srcOrd="0" destOrd="2" presId="urn:microsoft.com/office/officeart/2005/8/layout/vList2"/>
    <dgm:cxn modelId="{4D406F99-FEC5-4966-842C-C832DB397A1D}" srcId="{B1CFD642-8FC5-4AA3-8573-A6C3BECFFE9D}" destId="{D07AFF46-0527-4277-A872-47FF4F3FBCBC}" srcOrd="2" destOrd="0" parTransId="{3D34567D-B68F-4C7E-A8D3-100FE57289E0}" sibTransId="{342E59FB-77A3-440E-94C1-A29625C436E3}"/>
    <dgm:cxn modelId="{2AF348AD-B03B-4280-AB35-E7650A374717}" srcId="{B1CFD642-8FC5-4AA3-8573-A6C3BECFFE9D}" destId="{E5EC2970-D1C0-4B49-9367-F5B9181E8606}" srcOrd="1" destOrd="0" parTransId="{22164494-ED5E-47FA-A4DA-F4E0566161E2}" sibTransId="{07FB8431-412C-499E-B7D6-5475B303D473}"/>
    <dgm:cxn modelId="{303047B3-BA72-4F18-B5AA-8BA75FDCFFE5}" srcId="{B1CFD642-8FC5-4AA3-8573-A6C3BECFFE9D}" destId="{609A88C5-AA12-410D-926F-320176CFCEBA}" srcOrd="0" destOrd="0" parTransId="{DDE2A2B5-2C42-4F7B-A806-8DF72BD16019}" sibTransId="{26EE2E10-1E70-40D5-B29D-C8580EA48C74}"/>
    <dgm:cxn modelId="{603F9DBC-9685-A342-B1C3-B5BC9AEBFD91}" type="presOf" srcId="{4CF45296-F984-4DA7-8594-9FC3F8C27C63}" destId="{D9C5C2E3-104E-7F48-AE57-9C1B250FB917}" srcOrd="0" destOrd="4" presId="urn:microsoft.com/office/officeart/2005/8/layout/vList2"/>
    <dgm:cxn modelId="{E6EBA0CF-65EB-D84C-84B2-7154B2AC8CD4}" type="presOf" srcId="{A9709810-7CAD-44B2-9484-DB49AA46D505}" destId="{33CF7A6A-B8DC-8C44-BF77-B24FE81B09A7}" srcOrd="0" destOrd="0" presId="urn:microsoft.com/office/officeart/2005/8/layout/vList2"/>
    <dgm:cxn modelId="{9D00F4DF-16FA-6843-A292-9DD9024FAD7C}" type="presOf" srcId="{B1CFD642-8FC5-4AA3-8573-A6C3BECFFE9D}" destId="{D5F4B9E3-25BA-6149-91FD-3A3D8D0EE93A}" srcOrd="0" destOrd="0" presId="urn:microsoft.com/office/officeart/2005/8/layout/vList2"/>
    <dgm:cxn modelId="{98737BED-446F-974A-B34A-FA1447423DE8}" type="presOf" srcId="{793AA0E4-6842-4C78-988B-90341AF92909}" destId="{D9C5C2E3-104E-7F48-AE57-9C1B250FB917}" srcOrd="0" destOrd="3" presId="urn:microsoft.com/office/officeart/2005/8/layout/vList2"/>
    <dgm:cxn modelId="{39733EFF-03A6-4757-8E5F-59EFE41A23A7}" srcId="{B1CFD642-8FC5-4AA3-8573-A6C3BECFFE9D}" destId="{4CF45296-F984-4DA7-8594-9FC3F8C27C63}" srcOrd="4" destOrd="0" parTransId="{640E0FB3-6EEC-4BB4-AD5A-2DE6D4877665}" sibTransId="{1B1760EA-F004-4C3E-B689-CDB4E326C4A7}"/>
    <dgm:cxn modelId="{AE1CAA67-1268-7B4C-AF6E-A474DC8C6858}" type="presParOf" srcId="{33CF7A6A-B8DC-8C44-BF77-B24FE81B09A7}" destId="{D5F4B9E3-25BA-6149-91FD-3A3D8D0EE93A}" srcOrd="0" destOrd="0" presId="urn:microsoft.com/office/officeart/2005/8/layout/vList2"/>
    <dgm:cxn modelId="{09C5049E-F6DE-4646-B64F-D8EB98F7502B}" type="presParOf" srcId="{33CF7A6A-B8DC-8C44-BF77-B24FE81B09A7}" destId="{D9C5C2E3-104E-7F48-AE57-9C1B250FB91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4B9E3-25BA-6149-91FD-3A3D8D0EE93A}">
      <dsp:nvSpPr>
        <dsp:cNvPr id="0" name=""/>
        <dsp:cNvSpPr/>
      </dsp:nvSpPr>
      <dsp:spPr>
        <a:xfrm>
          <a:off x="0" y="2238"/>
          <a:ext cx="11064392" cy="4437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00" kern="1200" dirty="0" err="1"/>
            <a:t>Power</a:t>
          </a:r>
          <a:r>
            <a:rPr lang="tr-TR" sz="500" kern="1200" dirty="0"/>
            <a:t> </a:t>
          </a:r>
          <a:r>
            <a:rPr lang="tr-TR" sz="500" kern="1200" dirty="0" err="1"/>
            <a:t>conflict</a:t>
          </a:r>
          <a:r>
            <a:rPr lang="tr-TR" sz="500" kern="1200" dirty="0"/>
            <a:t> </a:t>
          </a:r>
          <a:r>
            <a:rPr lang="tr-TR" sz="500" kern="1200" dirty="0" err="1"/>
            <a:t>between</a:t>
          </a:r>
          <a:r>
            <a:rPr lang="tr-TR" sz="500" kern="1200" dirty="0"/>
            <a:t> </a:t>
          </a:r>
          <a:r>
            <a:rPr lang="tr-TR" sz="500" kern="1200" dirty="0" err="1"/>
            <a:t>the</a:t>
          </a:r>
          <a:r>
            <a:rPr lang="tr-TR" sz="500" kern="1200" dirty="0"/>
            <a:t> </a:t>
          </a:r>
          <a:r>
            <a:rPr lang="tr-TR" sz="500" kern="1200" dirty="0" err="1"/>
            <a:t>king</a:t>
          </a:r>
          <a:r>
            <a:rPr lang="tr-TR" sz="500" kern="1200" dirty="0"/>
            <a:t> </a:t>
          </a:r>
          <a:r>
            <a:rPr lang="tr-TR" sz="500" kern="1200" dirty="0" err="1"/>
            <a:t>and</a:t>
          </a:r>
          <a:r>
            <a:rPr lang="tr-TR" sz="500" kern="1200" dirty="0"/>
            <a:t> </a:t>
          </a:r>
          <a:r>
            <a:rPr lang="tr-TR" sz="500" kern="1200" dirty="0" err="1"/>
            <a:t>the</a:t>
          </a:r>
          <a:r>
            <a:rPr lang="tr-TR" sz="500" kern="1200" dirty="0"/>
            <a:t> </a:t>
          </a:r>
          <a:r>
            <a:rPr lang="tr-TR" sz="500" kern="1200" dirty="0" err="1"/>
            <a:t>Church</a:t>
          </a:r>
          <a:r>
            <a:rPr lang="tr-TR" sz="500" kern="1200" dirty="0"/>
            <a:t>. </a:t>
          </a:r>
          <a:r>
            <a:rPr lang="tr-TR" sz="500" kern="1200" dirty="0" err="1"/>
            <a:t>The</a:t>
          </a:r>
          <a:r>
            <a:rPr lang="tr-TR" sz="500" kern="1200" dirty="0"/>
            <a:t> </a:t>
          </a:r>
          <a:r>
            <a:rPr lang="tr-TR" sz="500" kern="1200" dirty="0" err="1"/>
            <a:t>struggle</a:t>
          </a:r>
          <a:r>
            <a:rPr lang="tr-TR" sz="500" kern="1200" dirty="0"/>
            <a:t> </a:t>
          </a:r>
          <a:r>
            <a:rPr lang="tr-TR" sz="500" kern="1200" dirty="0" err="1"/>
            <a:t>was</a:t>
          </a:r>
          <a:r>
            <a:rPr lang="tr-TR" sz="500" kern="1200" dirty="0"/>
            <a:t> </a:t>
          </a:r>
          <a:r>
            <a:rPr lang="tr-TR" sz="500" kern="1200" dirty="0" err="1"/>
            <a:t>mainly</a:t>
          </a:r>
          <a:r>
            <a:rPr lang="tr-TR" sz="500" kern="1200" dirty="0"/>
            <a:t> </a:t>
          </a:r>
          <a:r>
            <a:rPr lang="tr-TR" sz="500" kern="1200" dirty="0" err="1"/>
            <a:t>for</a:t>
          </a:r>
          <a:r>
            <a:rPr lang="tr-TR" sz="500" kern="1200" dirty="0"/>
            <a:t> </a:t>
          </a:r>
          <a:r>
            <a:rPr lang="tr-TR" sz="500" kern="1200" dirty="0" err="1"/>
            <a:t>the</a:t>
          </a:r>
          <a:r>
            <a:rPr lang="tr-TR" sz="500" kern="1200" dirty="0"/>
            <a:t> </a:t>
          </a:r>
          <a:r>
            <a:rPr lang="tr-TR" sz="500" kern="1200" dirty="0" err="1"/>
            <a:t>following</a:t>
          </a:r>
          <a:r>
            <a:rPr lang="tr-TR" sz="500" kern="1200" dirty="0"/>
            <a:t> </a:t>
          </a:r>
          <a:r>
            <a:rPr lang="tr-TR" sz="500" kern="1200" dirty="0" err="1"/>
            <a:t>reasons</a:t>
          </a:r>
          <a:r>
            <a:rPr lang="tr-TR" sz="500" kern="1200" dirty="0"/>
            <a:t>:</a:t>
          </a:r>
          <a:endParaRPr lang="en-US" sz="500" kern="1200" dirty="0"/>
        </a:p>
      </dsp:txBody>
      <dsp:txXfrm>
        <a:off x="21662" y="23900"/>
        <a:ext cx="11021068" cy="400427"/>
      </dsp:txXfrm>
    </dsp:sp>
    <dsp:sp modelId="{D9C5C2E3-104E-7F48-AE57-9C1B250FB917}">
      <dsp:nvSpPr>
        <dsp:cNvPr id="0" name=""/>
        <dsp:cNvSpPr/>
      </dsp:nvSpPr>
      <dsp:spPr>
        <a:xfrm>
          <a:off x="0" y="445990"/>
          <a:ext cx="11064392" cy="3716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1294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1600" b="1" i="0" kern="1200" dirty="0" err="1"/>
            <a:t>Church's</a:t>
          </a:r>
          <a:r>
            <a:rPr lang="tr-TR" sz="1600" b="1" i="0" kern="1200" dirty="0"/>
            <a:t> </a:t>
          </a:r>
          <a:r>
            <a:rPr lang="tr-TR" sz="1600" b="1" i="0" kern="1200" dirty="0" err="1"/>
            <a:t>Assertion</a:t>
          </a:r>
          <a:r>
            <a:rPr lang="tr-TR" sz="1600" b="1" i="0" kern="1200" dirty="0"/>
            <a:t> of </a:t>
          </a:r>
          <a:r>
            <a:rPr lang="tr-TR" sz="1600" b="1" i="0" kern="1200" dirty="0" err="1"/>
            <a:t>Authority</a:t>
          </a:r>
          <a:r>
            <a:rPr lang="tr-TR" sz="1600" b="0" i="0" kern="1200" dirty="0"/>
            <a:t>: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particularly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Catholic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sought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establish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itself</a:t>
          </a:r>
          <a:r>
            <a:rPr lang="tr-TR" sz="1600" b="0" i="0" kern="1200" dirty="0"/>
            <a:t> as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supreme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authority</a:t>
          </a:r>
          <a:r>
            <a:rPr lang="tr-TR" sz="1600" b="0" i="0" kern="1200" dirty="0"/>
            <a:t> not </a:t>
          </a:r>
          <a:r>
            <a:rPr lang="tr-TR" sz="1600" b="0" i="0" kern="1200" dirty="0" err="1"/>
            <a:t>only</a:t>
          </a:r>
          <a:r>
            <a:rPr lang="tr-TR" sz="1600" b="0" i="0" kern="1200" dirty="0"/>
            <a:t> in </a:t>
          </a:r>
          <a:r>
            <a:rPr lang="tr-TR" sz="1600" b="0" i="0" kern="1200" dirty="0" err="1"/>
            <a:t>spiritual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matters</a:t>
          </a:r>
          <a:r>
            <a:rPr lang="tr-TR" sz="1600" b="0" i="0" kern="1200" dirty="0"/>
            <a:t> but </a:t>
          </a:r>
          <a:r>
            <a:rPr lang="tr-TR" sz="1600" b="0" i="0" kern="1200" dirty="0" err="1"/>
            <a:t>also</a:t>
          </a:r>
          <a:r>
            <a:rPr lang="tr-TR" sz="1600" b="0" i="0" kern="1200" dirty="0"/>
            <a:t> in </a:t>
          </a:r>
          <a:r>
            <a:rPr lang="tr-TR" sz="1600" b="0" i="0" kern="1200" dirty="0" err="1"/>
            <a:t>secular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or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earthly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affairs</a:t>
          </a:r>
          <a:r>
            <a:rPr lang="tr-TR" sz="1600" b="0" i="0" kern="1200" dirty="0"/>
            <a:t>. </a:t>
          </a:r>
          <a:r>
            <a:rPr lang="tr-TR" sz="1600" b="0" i="0" kern="1200" dirty="0" err="1"/>
            <a:t>It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argued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for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doctrine</a:t>
          </a:r>
          <a:r>
            <a:rPr lang="tr-TR" sz="1600" b="0" i="0" kern="1200" dirty="0"/>
            <a:t> of "</a:t>
          </a:r>
          <a:r>
            <a:rPr lang="tr-TR" sz="1600" b="0" i="0" kern="1200" dirty="0" err="1"/>
            <a:t>spiritual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supremacy</a:t>
          </a:r>
          <a:r>
            <a:rPr lang="tr-TR" sz="1600" b="0" i="0" kern="1200" dirty="0"/>
            <a:t>," </a:t>
          </a:r>
          <a:r>
            <a:rPr lang="tr-TR" sz="1600" b="0" i="0" kern="1200" dirty="0" err="1"/>
            <a:t>asserting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that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all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individuals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including</a:t>
          </a:r>
          <a:r>
            <a:rPr lang="tr-TR" sz="1600" b="0" i="0" kern="1200" dirty="0"/>
            <a:t> </a:t>
          </a:r>
          <a:r>
            <a:rPr lang="tr-TR" sz="1600" b="0" i="0" kern="1200" dirty="0" err="1"/>
            <a:t>kings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were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ultimately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answerable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God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therefore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subject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authority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</a:t>
          </a:r>
          <a:r>
            <a:rPr lang="tr-TR" sz="1600" b="0" i="0" kern="1200" dirty="0"/>
            <a:t>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1600" b="1" i="0" kern="1200" dirty="0" err="1"/>
            <a:t>Desire</a:t>
          </a:r>
          <a:r>
            <a:rPr lang="tr-TR" sz="1600" b="1" i="0" kern="1200" dirty="0"/>
            <a:t> </a:t>
          </a:r>
          <a:r>
            <a:rPr lang="tr-TR" sz="1600" b="1" i="0" kern="1200" dirty="0" err="1"/>
            <a:t>for</a:t>
          </a:r>
          <a:r>
            <a:rPr lang="tr-TR" sz="1600" b="1" i="0" kern="1200" dirty="0"/>
            <a:t> Control</a:t>
          </a:r>
          <a:r>
            <a:rPr lang="tr-TR" sz="1600" b="0" i="0" kern="1200" dirty="0"/>
            <a:t>: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</a:t>
          </a:r>
          <a:r>
            <a:rPr lang="tr-TR" sz="1600" b="0" i="0" kern="1200" dirty="0"/>
            <a:t> </a:t>
          </a:r>
          <a:r>
            <a:rPr lang="tr-TR" sz="1600" b="0" i="0" kern="1200" dirty="0" err="1"/>
            <a:t>desired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control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over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both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spiritual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temporal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realms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ensure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its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influence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over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all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aspects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society</a:t>
          </a:r>
          <a:r>
            <a:rPr lang="tr-TR" sz="1600" b="0" i="0" kern="1200" dirty="0"/>
            <a:t>. </a:t>
          </a:r>
          <a:r>
            <a:rPr lang="tr-TR" sz="1600" b="0" i="0" kern="1200" dirty="0" err="1"/>
            <a:t>This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included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matters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such</a:t>
          </a:r>
          <a:r>
            <a:rPr lang="tr-TR" sz="1600" b="0" i="0" kern="1200" dirty="0"/>
            <a:t> </a:t>
          </a:r>
          <a:r>
            <a:rPr lang="tr-TR" sz="1600" b="1" i="0" kern="1200" dirty="0"/>
            <a:t>as </a:t>
          </a:r>
          <a:r>
            <a:rPr lang="tr-TR" sz="1600" b="1" i="0" kern="1200" dirty="0" err="1"/>
            <a:t>law</a:t>
          </a:r>
          <a:r>
            <a:rPr lang="tr-TR" sz="1600" b="1" i="0" kern="1200" dirty="0"/>
            <a:t>, </a:t>
          </a:r>
          <a:r>
            <a:rPr lang="tr-TR" sz="1600" b="1" i="0" kern="1200" dirty="0" err="1"/>
            <a:t>governance</a:t>
          </a:r>
          <a:r>
            <a:rPr lang="tr-TR" sz="1600" b="1" i="0" kern="1200" dirty="0"/>
            <a:t>, </a:t>
          </a:r>
          <a:r>
            <a:rPr lang="tr-TR" sz="1600" b="1" i="0" kern="1200" dirty="0" err="1"/>
            <a:t>and</a:t>
          </a:r>
          <a:r>
            <a:rPr lang="tr-TR" sz="1600" b="1" i="0" kern="1200" dirty="0"/>
            <a:t> </a:t>
          </a:r>
          <a:r>
            <a:rPr lang="tr-TR" sz="1600" b="1" i="0" kern="1200" dirty="0" err="1"/>
            <a:t>the</a:t>
          </a:r>
          <a:r>
            <a:rPr lang="tr-TR" sz="1600" b="1" i="0" kern="1200" dirty="0"/>
            <a:t> </a:t>
          </a:r>
          <a:r>
            <a:rPr lang="tr-TR" sz="1600" b="1" i="0" kern="1200" dirty="0" err="1"/>
            <a:t>appointment</a:t>
          </a:r>
          <a:r>
            <a:rPr lang="tr-TR" sz="1600" b="1" i="0" kern="1200" dirty="0"/>
            <a:t> of </a:t>
          </a:r>
          <a:r>
            <a:rPr lang="tr-TR" sz="1600" b="1" i="0" kern="1200" dirty="0" err="1"/>
            <a:t>bishops</a:t>
          </a:r>
          <a:r>
            <a:rPr lang="tr-TR" sz="1600" b="1" i="0" kern="1200" dirty="0"/>
            <a:t> </a:t>
          </a:r>
          <a:r>
            <a:rPr lang="tr-TR" sz="1600" b="1" i="0" kern="1200" dirty="0" err="1"/>
            <a:t>and</a:t>
          </a:r>
          <a:r>
            <a:rPr lang="tr-TR" sz="1600" b="1" i="0" kern="1200" dirty="0"/>
            <a:t> </a:t>
          </a:r>
          <a:r>
            <a:rPr lang="tr-TR" sz="1600" b="1" i="0" kern="1200" dirty="0" err="1"/>
            <a:t>other</a:t>
          </a:r>
          <a:r>
            <a:rPr lang="tr-TR" sz="1600" b="1" i="0" kern="1200" dirty="0"/>
            <a:t> </a:t>
          </a:r>
          <a:r>
            <a:rPr lang="tr-TR" sz="1600" b="1" i="0" kern="1200" dirty="0" err="1"/>
            <a:t>clergy</a:t>
          </a:r>
          <a:r>
            <a:rPr lang="tr-TR" sz="1600" b="1" i="0" kern="1200" dirty="0"/>
            <a:t>.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1600" b="1" i="0" kern="1200" dirty="0" err="1"/>
            <a:t>Monarchs</a:t>
          </a:r>
          <a:r>
            <a:rPr lang="tr-TR" sz="1600" b="1" i="0" kern="1200" dirty="0"/>
            <a:t>' </a:t>
          </a:r>
          <a:r>
            <a:rPr lang="tr-TR" sz="1600" b="1" i="0" kern="1200" dirty="0" err="1"/>
            <a:t>Response</a:t>
          </a:r>
          <a:r>
            <a:rPr lang="tr-TR" sz="1600" b="0" i="0" kern="1200" dirty="0"/>
            <a:t>: Kings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monarchs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however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often</a:t>
          </a:r>
          <a:r>
            <a:rPr lang="tr-TR" sz="1600" b="0" i="0" kern="1200" dirty="0"/>
            <a:t> </a:t>
          </a:r>
          <a:r>
            <a:rPr lang="tr-TR" sz="1600" b="0" i="0" kern="1200" dirty="0" err="1"/>
            <a:t>resisted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Church's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attempts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exert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control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over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secular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matters</a:t>
          </a:r>
          <a:r>
            <a:rPr lang="tr-TR" sz="1600" b="0" i="0" kern="1200" dirty="0"/>
            <a:t>. </a:t>
          </a:r>
          <a:r>
            <a:rPr lang="tr-TR" sz="1600" b="0" i="0" kern="1200" dirty="0" err="1"/>
            <a:t>They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saw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themselves</a:t>
          </a:r>
          <a:r>
            <a:rPr lang="tr-TR" sz="1600" b="0" i="0" kern="1200" dirty="0"/>
            <a:t> as </a:t>
          </a:r>
          <a:r>
            <a:rPr lang="tr-TR" sz="1600" b="0" i="0" kern="1200" dirty="0" err="1"/>
            <a:t>rulers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ordained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by</a:t>
          </a:r>
          <a:r>
            <a:rPr lang="tr-TR" sz="1600" b="0" i="0" kern="1200" dirty="0"/>
            <a:t> </a:t>
          </a:r>
          <a:r>
            <a:rPr lang="tr-TR" sz="1600" b="0" i="0" kern="1200" dirty="0" err="1"/>
            <a:t>divine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right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were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reluctant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give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authority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particularly</a:t>
          </a:r>
          <a:r>
            <a:rPr lang="tr-TR" sz="1600" b="0" i="0" kern="1200" dirty="0"/>
            <a:t> in </a:t>
          </a:r>
          <a:r>
            <a:rPr lang="tr-TR" sz="1600" b="0" i="0" kern="1200" dirty="0" err="1"/>
            <a:t>matters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concerning</a:t>
          </a:r>
          <a:r>
            <a:rPr lang="tr-TR" sz="1600" b="0" i="0" kern="1200" dirty="0"/>
            <a:t> </a:t>
          </a:r>
          <a:r>
            <a:rPr lang="tr-TR" sz="1600" b="0" i="0" kern="1200" dirty="0" err="1"/>
            <a:t>governance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appointment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bishops</a:t>
          </a:r>
          <a:r>
            <a:rPr lang="tr-TR" sz="1600" b="0" i="0" kern="1200" dirty="0"/>
            <a:t>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1600" b="1" i="0" kern="1200" dirty="0" err="1"/>
            <a:t>Appointment</a:t>
          </a:r>
          <a:r>
            <a:rPr lang="tr-TR" sz="1600" b="1" i="0" kern="1200" dirty="0"/>
            <a:t> of </a:t>
          </a:r>
          <a:r>
            <a:rPr lang="tr-TR" sz="1600" b="1" i="0" kern="1200" dirty="0" err="1"/>
            <a:t>Bishops</a:t>
          </a:r>
          <a:r>
            <a:rPr lang="tr-TR" sz="1600" b="0" i="0" kern="1200" dirty="0"/>
            <a:t>: </a:t>
          </a:r>
          <a:r>
            <a:rPr lang="tr-TR" sz="1600" b="0" i="0" kern="1200" dirty="0" err="1"/>
            <a:t>One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area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contention</a:t>
          </a:r>
          <a:r>
            <a:rPr lang="tr-TR" sz="1600" b="0" i="0" kern="1200" dirty="0"/>
            <a:t> </a:t>
          </a:r>
          <a:r>
            <a:rPr lang="tr-TR" sz="1600" b="0" i="0" kern="1200" dirty="0" err="1"/>
            <a:t>was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appointment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bishops</a:t>
          </a:r>
          <a:r>
            <a:rPr lang="tr-TR" sz="1600" b="0" i="0" kern="1200" dirty="0"/>
            <a:t>. Kings </a:t>
          </a:r>
          <a:r>
            <a:rPr lang="tr-TR" sz="1600" b="0" i="0" kern="1200" dirty="0" err="1"/>
            <a:t>sought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appoint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bishops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who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would</a:t>
          </a:r>
          <a:r>
            <a:rPr lang="tr-TR" sz="1600" b="0" i="0" kern="1200" dirty="0"/>
            <a:t> be </a:t>
          </a:r>
          <a:r>
            <a:rPr lang="tr-TR" sz="1600" b="0" i="0" kern="1200" dirty="0" err="1"/>
            <a:t>loyal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them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support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their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political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agenda</a:t>
          </a:r>
          <a:r>
            <a:rPr lang="tr-TR" sz="1600" b="0" i="0" kern="1200" dirty="0"/>
            <a:t>. </a:t>
          </a:r>
          <a:r>
            <a:rPr lang="tr-TR" sz="1600" b="0" i="0" kern="1200" dirty="0" err="1"/>
            <a:t>This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allowed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monarchs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influence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Church's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hierarchy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ensure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that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bishops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would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prioritize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interests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crown</a:t>
          </a:r>
          <a:r>
            <a:rPr lang="tr-TR" sz="1600" b="0" i="0" kern="1200" dirty="0"/>
            <a:t> </a:t>
          </a:r>
          <a:r>
            <a:rPr lang="tr-TR" sz="1600" b="0" i="0" kern="1200" dirty="0" err="1"/>
            <a:t>over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those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</a:t>
          </a:r>
          <a:r>
            <a:rPr lang="tr-TR" sz="1600" b="0" i="0" kern="1200" dirty="0"/>
            <a:t>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1600" b="1" i="0" kern="1200" dirty="0" err="1"/>
            <a:t>Conflict</a:t>
          </a:r>
          <a:r>
            <a:rPr lang="tr-TR" sz="1600" b="1" i="0" kern="1200" dirty="0"/>
            <a:t> </a:t>
          </a:r>
          <a:r>
            <a:rPr lang="tr-TR" sz="1600" b="1" i="0" kern="1200" dirty="0" err="1"/>
            <a:t>and</a:t>
          </a:r>
          <a:r>
            <a:rPr lang="tr-TR" sz="1600" b="1" i="0" kern="1200" dirty="0"/>
            <a:t> </a:t>
          </a:r>
          <a:r>
            <a:rPr lang="tr-TR" sz="1600" b="1" i="0" kern="1200" dirty="0" err="1"/>
            <a:t>Compromise</a:t>
          </a:r>
          <a:r>
            <a:rPr lang="tr-TR" sz="1600" b="0" i="0" kern="1200" dirty="0"/>
            <a:t>: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struggle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between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Church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monarchs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often</a:t>
          </a:r>
          <a:r>
            <a:rPr lang="tr-TR" sz="1600" b="0" i="0" kern="1200" dirty="0"/>
            <a:t> </a:t>
          </a:r>
          <a:r>
            <a:rPr lang="tr-TR" sz="1600" b="0" i="0" kern="1200" dirty="0" err="1"/>
            <a:t>led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conflict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power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struggles</a:t>
          </a:r>
          <a:r>
            <a:rPr lang="tr-TR" sz="1600" b="0" i="0" kern="1200" dirty="0"/>
            <a:t>. </a:t>
          </a:r>
          <a:r>
            <a:rPr lang="tr-TR" sz="1600" b="0" i="0" kern="1200" dirty="0" err="1"/>
            <a:t>However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there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were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also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periods</a:t>
          </a:r>
          <a:r>
            <a:rPr lang="tr-TR" sz="1600" b="0" i="0" kern="1200" dirty="0"/>
            <a:t> of </a:t>
          </a:r>
          <a:r>
            <a:rPr lang="tr-TR" sz="1600" b="0" i="0" kern="1200" dirty="0" err="1"/>
            <a:t>compromise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cooperation</a:t>
          </a:r>
          <a:r>
            <a:rPr lang="tr-TR" sz="1600" b="0" i="0" kern="1200" dirty="0"/>
            <a:t>, </a:t>
          </a:r>
          <a:r>
            <a:rPr lang="tr-TR" sz="1600" b="0" i="0" kern="1200" dirty="0" err="1"/>
            <a:t>where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both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sides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sought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to</a:t>
          </a:r>
          <a:r>
            <a:rPr lang="tr-TR" sz="1600" b="0" i="0" kern="1200" dirty="0"/>
            <a:t> </a:t>
          </a:r>
          <a:r>
            <a:rPr lang="tr-TR" sz="1600" b="0" i="0" kern="1200" dirty="0" err="1"/>
            <a:t>balance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their</a:t>
          </a:r>
          <a:r>
            <a:rPr lang="tr-TR" sz="1600" b="0" i="0" kern="1200" dirty="0"/>
            <a:t> </a:t>
          </a:r>
          <a:r>
            <a:rPr lang="tr-TR" sz="1600" b="0" i="0" kern="1200" dirty="0" err="1"/>
            <a:t>respective</a:t>
          </a:r>
          <a:r>
            <a:rPr lang="tr-TR" sz="1600" b="0" i="0" kern="1200" dirty="0"/>
            <a:t> </a:t>
          </a:r>
          <a:r>
            <a:rPr lang="tr-TR" sz="1600" b="0" i="0" kern="1200" dirty="0" err="1"/>
            <a:t>powers</a:t>
          </a:r>
          <a:r>
            <a:rPr lang="tr-TR" sz="1600" b="0" i="0" kern="1200" dirty="0"/>
            <a:t> </a:t>
          </a:r>
          <a:r>
            <a:rPr lang="tr-TR" sz="1600" b="0" i="0" kern="1200" dirty="0" err="1"/>
            <a:t>and</a:t>
          </a:r>
          <a:r>
            <a:rPr lang="tr-TR" sz="1600" b="0" i="0" kern="1200" dirty="0"/>
            <a:t> </a:t>
          </a:r>
          <a:r>
            <a:rPr lang="tr-TR" sz="1600" b="0" i="0" kern="1200" dirty="0" err="1"/>
            <a:t>interests</a:t>
          </a:r>
          <a:br>
            <a:rPr lang="tr-TR" sz="1600" kern="1200" dirty="0"/>
          </a:br>
          <a:endParaRPr lang="en-US" sz="1600" kern="1200" dirty="0"/>
        </a:p>
      </dsp:txBody>
      <dsp:txXfrm>
        <a:off x="0" y="445990"/>
        <a:ext cx="11064392" cy="3716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64790-D91B-B443-915C-2D93D36A759D}" type="datetimeFigureOut">
              <a:rPr lang="tr-TR" smtClean="0"/>
              <a:t>25.04.2024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D8FE5-336C-464A-8DB5-3CBE496637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7144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043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819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80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16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27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2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7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4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48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8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1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61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93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90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9" r:id="rId6"/>
    <p:sldLayoutId id="2147483694" r:id="rId7"/>
    <p:sldLayoutId id="2147483695" r:id="rId8"/>
    <p:sldLayoutId id="2147483696" r:id="rId9"/>
    <p:sldLayoutId id="2147483698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02057BE0-9ADF-CBD5-C40A-95E6F42398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EF5482-568A-9463-C672-BC6D644DF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39511" y="-72076"/>
            <a:ext cx="8582352" cy="4875036"/>
          </a:xfrm>
          <a:custGeom>
            <a:avLst/>
            <a:gdLst>
              <a:gd name="connsiteX0" fmla="*/ 1259133 w 8582352"/>
              <a:gd name="connsiteY0" fmla="*/ 1707 h 4875036"/>
              <a:gd name="connsiteX1" fmla="*/ 29139 w 8582352"/>
              <a:gd name="connsiteY1" fmla="*/ 317762 h 4875036"/>
              <a:gd name="connsiteX2" fmla="*/ 0 w 8582352"/>
              <a:gd name="connsiteY2" fmla="*/ 333585 h 4875036"/>
              <a:gd name="connsiteX3" fmla="*/ 79271 w 8582352"/>
              <a:gd name="connsiteY3" fmla="*/ 4875036 h 4875036"/>
              <a:gd name="connsiteX4" fmla="*/ 8582352 w 8582352"/>
              <a:gd name="connsiteY4" fmla="*/ 4726614 h 4875036"/>
              <a:gd name="connsiteX5" fmla="*/ 3064323 w 8582352"/>
              <a:gd name="connsiteY5" fmla="*/ 550287 h 4875036"/>
              <a:gd name="connsiteX6" fmla="*/ 3002736 w 8582352"/>
              <a:gd name="connsiteY6" fmla="*/ 506058 h 4875036"/>
              <a:gd name="connsiteX7" fmla="*/ 1429589 w 8582352"/>
              <a:gd name="connsiteY7" fmla="*/ 840 h 4875036"/>
              <a:gd name="connsiteX8" fmla="*/ 1259133 w 8582352"/>
              <a:gd name="connsiteY8" fmla="*/ 1707 h 487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2352" h="4875036">
                <a:moveTo>
                  <a:pt x="1259133" y="1707"/>
                </a:moveTo>
                <a:cubicBezTo>
                  <a:pt x="833461" y="16212"/>
                  <a:pt x="412733" y="123046"/>
                  <a:pt x="29139" y="317762"/>
                </a:cubicBezTo>
                <a:lnTo>
                  <a:pt x="0" y="333585"/>
                </a:lnTo>
                <a:lnTo>
                  <a:pt x="79271" y="4875036"/>
                </a:lnTo>
                <a:lnTo>
                  <a:pt x="8582352" y="4726614"/>
                </a:lnTo>
                <a:lnTo>
                  <a:pt x="3064323" y="550287"/>
                </a:lnTo>
                <a:lnTo>
                  <a:pt x="3002736" y="506058"/>
                </a:lnTo>
                <a:cubicBezTo>
                  <a:pt x="2522288" y="179187"/>
                  <a:pt x="1975404" y="13891"/>
                  <a:pt x="1429589" y="840"/>
                </a:cubicBezTo>
                <a:cubicBezTo>
                  <a:pt x="1372734" y="-519"/>
                  <a:pt x="1315889" y="-227"/>
                  <a:pt x="1259133" y="1707"/>
                </a:cubicBezTo>
                <a:close/>
              </a:path>
            </a:pathLst>
          </a:custGeom>
          <a:gradFill>
            <a:gsLst>
              <a:gs pos="22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86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053010C-38F5-C654-49E8-7A2AEECBD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7142" y="691723"/>
            <a:ext cx="4241299" cy="1819658"/>
          </a:xfrm>
        </p:spPr>
        <p:txBody>
          <a:bodyPr>
            <a:norm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of </a:t>
            </a:r>
            <a:r>
              <a:rPr lang="tr-TR" dirty="0" err="1"/>
              <a:t>Government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E0A1681-3132-5C93-08D1-C610E618C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144" y="2555544"/>
            <a:ext cx="3349214" cy="896819"/>
          </a:xfrm>
        </p:spPr>
        <p:txBody>
          <a:bodyPr>
            <a:normAutofit/>
          </a:bodyPr>
          <a:lstStyle/>
          <a:p>
            <a:r>
              <a:rPr lang="tr-TR" dirty="0"/>
              <a:t>(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mid-term</a:t>
            </a:r>
            <a:r>
              <a:rPr lang="tr-TR" dirty="0"/>
              <a:t>)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38784C3-11AE-0BE2-6339-1A2BDAC7F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740000" flipV="1">
            <a:off x="7888979" y="5014859"/>
            <a:ext cx="4324338" cy="1889417"/>
          </a:xfrm>
          <a:custGeom>
            <a:avLst/>
            <a:gdLst>
              <a:gd name="connsiteX0" fmla="*/ 26412 w 4324338"/>
              <a:gd name="connsiteY0" fmla="*/ 1889417 h 1889417"/>
              <a:gd name="connsiteX1" fmla="*/ 4324338 w 4324338"/>
              <a:gd name="connsiteY1" fmla="*/ 1814397 h 1889417"/>
              <a:gd name="connsiteX2" fmla="*/ 2459858 w 4324338"/>
              <a:gd name="connsiteY2" fmla="*/ 403264 h 1889417"/>
              <a:gd name="connsiteX3" fmla="*/ 2414726 w 4324338"/>
              <a:gd name="connsiteY3" fmla="*/ 370852 h 1889417"/>
              <a:gd name="connsiteX4" fmla="*/ 1261883 w 4324338"/>
              <a:gd name="connsiteY4" fmla="*/ 615 h 1889417"/>
              <a:gd name="connsiteX5" fmla="*/ 70385 w 4324338"/>
              <a:gd name="connsiteY5" fmla="*/ 326182 h 1889417"/>
              <a:gd name="connsiteX6" fmla="*/ 0 w 4324338"/>
              <a:gd name="connsiteY6" fmla="*/ 376291 h 188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4338" h="1889417">
                <a:moveTo>
                  <a:pt x="26412" y="1889417"/>
                </a:moveTo>
                <a:lnTo>
                  <a:pt x="4324338" y="1814397"/>
                </a:lnTo>
                <a:lnTo>
                  <a:pt x="2459858" y="403264"/>
                </a:lnTo>
                <a:lnTo>
                  <a:pt x="2414726" y="370852"/>
                </a:lnTo>
                <a:cubicBezTo>
                  <a:pt x="2062641" y="131313"/>
                  <a:pt x="1661870" y="10180"/>
                  <a:pt x="1261883" y="615"/>
                </a:cubicBezTo>
                <a:cubicBezTo>
                  <a:pt x="845229" y="-9347"/>
                  <a:pt x="429425" y="101751"/>
                  <a:pt x="70385" y="326182"/>
                </a:cubicBezTo>
                <a:lnTo>
                  <a:pt x="0" y="376291"/>
                </a:lnTo>
                <a:close/>
              </a:path>
            </a:pathLst>
          </a:custGeom>
          <a:gradFill>
            <a:gsLst>
              <a:gs pos="27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92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56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: Shape 1030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C853ABF-27FC-B1D2-554B-09C78A5C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1845" y="4163134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King’s saddle</a:t>
            </a:r>
          </a:p>
        </p:txBody>
      </p:sp>
      <p:pic>
        <p:nvPicPr>
          <p:cNvPr id="1026" name="Picture 2" descr="Saddle - Wikipedia">
            <a:extLst>
              <a:ext uri="{FF2B5EF4-FFF2-40B4-BE49-F238E27FC236}">
                <a16:creationId xmlns:a16="http://schemas.microsoft.com/office/drawing/2014/main" id="{30236638-1D6D-0482-5484-86E340CEDB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2005" y="925648"/>
            <a:ext cx="3600898" cy="405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3582E638-C940-DD34-6A37-FF2B1C5585F9}"/>
              </a:ext>
            </a:extLst>
          </p:cNvPr>
          <p:cNvSpPr txBox="1"/>
          <p:nvPr/>
        </p:nvSpPr>
        <p:spPr>
          <a:xfrm>
            <a:off x="100013" y="1043146"/>
            <a:ext cx="793289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Wiliam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Conqueror had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governed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England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Normandy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travelling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place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make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sure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his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authority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accepted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kings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crowned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Westminister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But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government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king’s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household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government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but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traveling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 lot.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real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capital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England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King’s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saddle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» (p.34)</a:t>
            </a:r>
          </a:p>
          <a:p>
            <a:endParaRPr lang="tr-TR" b="0" i="0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manage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increasing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complexity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English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kings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began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delegating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authority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nobles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knights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royal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household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sheriffs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different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u="sng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regions</a:t>
            </a:r>
            <a:r>
              <a:rPr lang="tr-TR" b="0" i="0" u="sng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officials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responsible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enforcing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king's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laws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collecting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taxes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administering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justice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locally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administration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established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Westminister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checked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towns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ports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make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sure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taxes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paid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kept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record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fines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made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king’s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court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written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archive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initiated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growth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bureaucracy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bureaucratic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facilitated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kingdom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allowing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efficient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affairs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8839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6E1C14-E77A-E502-39C4-85620A74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Justice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9A2B1F-CC1B-F6F4-06D6-50FE58365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law-maker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ultimate</a:t>
            </a:r>
            <a:r>
              <a:rPr lang="tr-TR" dirty="0"/>
              <a:t> </a:t>
            </a:r>
            <a:r>
              <a:rPr lang="tr-TR" dirty="0" err="1"/>
              <a:t>decision-maker</a:t>
            </a:r>
            <a:r>
              <a:rPr lang="tr-TR" dirty="0"/>
              <a:t>.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Saxon</a:t>
            </a:r>
            <a:r>
              <a:rPr lang="tr-TR" dirty="0"/>
              <a:t> </a:t>
            </a:r>
            <a:r>
              <a:rPr lang="tr-TR" dirty="0" err="1"/>
              <a:t>times</a:t>
            </a:r>
            <a:r>
              <a:rPr lang="tr-TR" dirty="0"/>
              <a:t>,  </a:t>
            </a:r>
            <a:r>
              <a:rPr lang="tr-TR" dirty="0" err="1"/>
              <a:t>every</a:t>
            </a:r>
            <a:r>
              <a:rPr lang="tr-TR" dirty="0"/>
              <a:t> </a:t>
            </a:r>
            <a:r>
              <a:rPr lang="tr-TR" dirty="0" err="1"/>
              <a:t>district</a:t>
            </a:r>
            <a:r>
              <a:rPr lang="tr-TR" dirty="0"/>
              <a:t> had had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laws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customs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justice</a:t>
            </a:r>
            <a:r>
              <a:rPr lang="tr-TR" dirty="0"/>
              <a:t> had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a </a:t>
            </a:r>
            <a:r>
              <a:rPr lang="tr-TR" dirty="0" err="1"/>
              <a:t>family</a:t>
            </a:r>
            <a:r>
              <a:rPr lang="tr-TR" dirty="0"/>
              <a:t> </a:t>
            </a:r>
            <a:r>
              <a:rPr lang="tr-TR" dirty="0" err="1"/>
              <a:t>matter</a:t>
            </a:r>
            <a:r>
              <a:rPr lang="tr-TR" dirty="0"/>
              <a:t>.</a:t>
            </a:r>
          </a:p>
          <a:p>
            <a:r>
              <a:rPr lang="tr-TR" dirty="0"/>
              <a:t>Henry I  </a:t>
            </a:r>
            <a:r>
              <a:rPr lang="tr-TR" dirty="0" err="1"/>
              <a:t>introduced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idea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crimes</a:t>
            </a:r>
            <a:r>
              <a:rPr lang="tr-TR" dirty="0"/>
              <a:t>,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inside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family</a:t>
            </a:r>
            <a:r>
              <a:rPr lang="tr-TR" dirty="0"/>
              <a:t>,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longer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a </a:t>
            </a:r>
            <a:r>
              <a:rPr lang="tr-TR" dirty="0" err="1"/>
              <a:t>family</a:t>
            </a:r>
            <a:r>
              <a:rPr lang="tr-TR" dirty="0"/>
              <a:t> </a:t>
            </a:r>
            <a:r>
              <a:rPr lang="tr-TR" dirty="0" err="1"/>
              <a:t>matter</a:t>
            </a:r>
            <a:r>
              <a:rPr lang="tr-TR" dirty="0"/>
              <a:t> but a </a:t>
            </a:r>
            <a:r>
              <a:rPr lang="tr-TR" dirty="0" err="1"/>
              <a:t>breaking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king’s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.</a:t>
            </a:r>
          </a:p>
          <a:p>
            <a:r>
              <a:rPr lang="tr-TR" dirty="0"/>
              <a:t>He </a:t>
            </a:r>
            <a:r>
              <a:rPr lang="tr-TR" dirty="0" err="1"/>
              <a:t>appointed</a:t>
            </a:r>
            <a:r>
              <a:rPr lang="tr-TR" dirty="0"/>
              <a:t> «</a:t>
            </a:r>
            <a:r>
              <a:rPr lang="tr-TR" dirty="0" err="1"/>
              <a:t>Circuit</a:t>
            </a:r>
            <a:r>
              <a:rPr lang="tr-TR" dirty="0"/>
              <a:t> </a:t>
            </a:r>
            <a:r>
              <a:rPr lang="tr-TR" dirty="0" err="1"/>
              <a:t>Judges</a:t>
            </a:r>
            <a:r>
              <a:rPr lang="tr-TR" dirty="0"/>
              <a:t>»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dealt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crimes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disagreements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property</a:t>
            </a:r>
            <a:r>
              <a:rPr lang="tr-TR" dirty="0"/>
              <a:t>.</a:t>
            </a:r>
          </a:p>
          <a:p>
            <a:r>
              <a:rPr lang="tr-TR" dirty="0" err="1"/>
              <a:t>Traditional</a:t>
            </a:r>
            <a:r>
              <a:rPr lang="tr-TR" dirty="0"/>
              <a:t> 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laws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replaced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land</a:t>
            </a:r>
            <a:r>
              <a:rPr lang="tr-TR" dirty="0"/>
              <a:t>. «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»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administered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travelling</a:t>
            </a:r>
            <a:r>
              <a:rPr lang="tr-TR" dirty="0"/>
              <a:t> </a:t>
            </a:r>
            <a:r>
              <a:rPr lang="tr-TR" dirty="0" err="1"/>
              <a:t>judges</a:t>
            </a:r>
            <a:endParaRPr lang="tr-TR" dirty="0"/>
          </a:p>
          <a:p>
            <a:pPr marL="0" indent="0" algn="l">
              <a:buNone/>
            </a:pP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Trial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Trial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legal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practice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accused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person's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guilt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determined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2600" b="1" i="0" dirty="0" err="1">
                <a:solidFill>
                  <a:srgbClr val="0D0D0D"/>
                </a:solidFill>
                <a:effectLst/>
                <a:latin typeface="Söhne"/>
              </a:rPr>
              <a:t>subjecting</a:t>
            </a:r>
            <a:r>
              <a:rPr lang="tr-TR" sz="2600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2600" b="1" i="0" dirty="0" err="1">
                <a:solidFill>
                  <a:srgbClr val="0D0D0D"/>
                </a:solidFill>
                <a:effectLst/>
                <a:latin typeface="Söhne"/>
              </a:rPr>
              <a:t>them</a:t>
            </a:r>
            <a:r>
              <a:rPr lang="tr-TR" sz="2600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sz="2600" b="1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sz="2600" b="1" i="0" dirty="0">
                <a:solidFill>
                  <a:srgbClr val="0D0D0D"/>
                </a:solidFill>
                <a:effectLst/>
                <a:latin typeface="Söhne"/>
              </a:rPr>
              <a:t> a </a:t>
            </a:r>
            <a:r>
              <a:rPr lang="tr-TR" sz="2600" b="1" i="0" dirty="0" err="1">
                <a:solidFill>
                  <a:srgbClr val="0D0D0D"/>
                </a:solidFill>
                <a:effectLst/>
                <a:latin typeface="Söhne"/>
              </a:rPr>
              <a:t>physical</a:t>
            </a:r>
            <a:r>
              <a:rPr lang="tr-TR" sz="2600" b="1" i="0" dirty="0">
                <a:solidFill>
                  <a:srgbClr val="0D0D0D"/>
                </a:solidFill>
                <a:effectLst/>
                <a:latin typeface="Söhne"/>
              </a:rPr>
              <a:t> test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which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believed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be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under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divine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intervention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logic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behind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trial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if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accused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protect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from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harm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during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0" indent="0" algn="l">
              <a:buNone/>
            </a:pPr>
            <a:r>
              <a:rPr lang="tr-TR" dirty="0" err="1">
                <a:solidFill>
                  <a:srgbClr val="0D0D0D"/>
                </a:solidFill>
                <a:latin typeface="Söhne"/>
              </a:rPr>
              <a:t>T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accused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person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be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required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Söhne"/>
              </a:rPr>
              <a:t>hold</a:t>
            </a:r>
            <a:r>
              <a:rPr lang="tr-TR" b="0" i="0" dirty="0">
                <a:solidFill>
                  <a:srgbClr val="FF0000"/>
                </a:solidFill>
                <a:effectLst/>
                <a:latin typeface="Söhne"/>
              </a:rPr>
              <a:t> a hot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Söhne"/>
              </a:rPr>
              <a:t>iron</a:t>
            </a:r>
            <a:r>
              <a:rPr lang="tr-TR" b="0" i="0" dirty="0">
                <a:solidFill>
                  <a:srgbClr val="FF0000"/>
                </a:solidFill>
                <a:effectLst/>
                <a:latin typeface="Söhne"/>
              </a:rPr>
              <a:t> on his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Söhne"/>
              </a:rPr>
              <a:t>tongue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After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certain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period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typically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three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days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be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examined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If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had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healed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cleanly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it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believed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had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intervened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indicating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person's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However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if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not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properly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it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interpreted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sign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guilt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0" indent="0" algn="l">
              <a:buNone/>
            </a:pP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https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://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www.youtube.com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/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watch?v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=ve2tbdvCdmc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862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446C91-7215-1CB2-06BB-6E5F4A20F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Trial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Jury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1F92D5-0968-9C56-997A-F9830C8D6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b="1" dirty="0" err="1">
                <a:effectLst/>
                <a:latin typeface="Times"/>
              </a:rPr>
              <a:t>In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England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trial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by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ordeal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was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replaced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with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trial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by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jury</a:t>
            </a:r>
            <a:r>
              <a:rPr lang="tr-TR" b="1" dirty="0">
                <a:effectLst/>
                <a:latin typeface="Times"/>
              </a:rPr>
              <a:t>.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jury</a:t>
            </a:r>
            <a:r>
              <a:rPr lang="tr-TR" dirty="0">
                <a:effectLst/>
                <a:latin typeface="Times"/>
              </a:rPr>
              <a:t> idea </a:t>
            </a:r>
            <a:r>
              <a:rPr lang="tr-TR" dirty="0" err="1">
                <a:effectLst/>
                <a:latin typeface="Times"/>
              </a:rPr>
              <a:t>dated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back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to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Danes</a:t>
            </a:r>
            <a:r>
              <a:rPr lang="tr-TR" dirty="0">
                <a:effectLst/>
                <a:latin typeface="Times"/>
              </a:rPr>
              <a:t> of</a:t>
            </a:r>
            <a:r>
              <a:rPr lang="tr-TR" dirty="0">
                <a:latin typeface="Times"/>
              </a:rPr>
              <a:t> </a:t>
            </a:r>
            <a:r>
              <a:rPr lang="tr-TR" dirty="0" err="1">
                <a:solidFill>
                  <a:srgbClr val="FF0000"/>
                </a:solidFill>
                <a:effectLst/>
                <a:latin typeface="Times"/>
              </a:rPr>
              <a:t>Danelaw</a:t>
            </a:r>
            <a:r>
              <a:rPr lang="tr-TR" dirty="0">
                <a:effectLst/>
                <a:latin typeface="Times"/>
              </a:rPr>
              <a:t>, but had </a:t>
            </a:r>
            <a:r>
              <a:rPr lang="tr-TR" dirty="0" err="1">
                <a:effectLst/>
                <a:latin typeface="Times"/>
              </a:rPr>
              <a:t>only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been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used</a:t>
            </a:r>
            <a:r>
              <a:rPr lang="tr-TR" dirty="0">
                <a:effectLst/>
                <a:latin typeface="Times"/>
              </a:rPr>
              <a:t> in </a:t>
            </a:r>
            <a:r>
              <a:rPr lang="tr-TR" dirty="0" err="1">
                <a:effectLst/>
                <a:latin typeface="Times"/>
              </a:rPr>
              <a:t>disputes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over</a:t>
            </a:r>
            <a:r>
              <a:rPr lang="tr-TR" dirty="0"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land</a:t>
            </a:r>
            <a:r>
              <a:rPr lang="tr-TR" dirty="0">
                <a:effectLst/>
                <a:latin typeface="Times"/>
              </a:rPr>
              <a:t>. Henry </a:t>
            </a:r>
            <a:r>
              <a:rPr lang="tr-TR" dirty="0">
                <a:latin typeface="Times"/>
              </a:rPr>
              <a:t>II</a:t>
            </a:r>
            <a:r>
              <a:rPr lang="tr-TR" dirty="0">
                <a:effectLst/>
                <a:latin typeface="Times"/>
              </a:rPr>
              <a:t> had </a:t>
            </a:r>
            <a:r>
              <a:rPr lang="tr-TR" dirty="0" err="1">
                <a:effectLst/>
                <a:latin typeface="Times"/>
              </a:rPr>
              <a:t>already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introduced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use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juries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for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some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cases</a:t>
            </a:r>
            <a:r>
              <a:rPr lang="tr-TR" dirty="0">
                <a:effectLst/>
                <a:latin typeface="Times"/>
              </a:rPr>
              <a:t> in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second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half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twelfth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century</a:t>
            </a:r>
            <a:r>
              <a:rPr lang="tr-TR" dirty="0">
                <a:effectLst/>
                <a:latin typeface="Times"/>
              </a:rPr>
              <a:t>. But it </a:t>
            </a:r>
            <a:r>
              <a:rPr lang="tr-TR" dirty="0" err="1">
                <a:effectLst/>
                <a:latin typeface="Times"/>
              </a:rPr>
              <a:t>was</a:t>
            </a:r>
            <a:r>
              <a:rPr lang="tr-TR" dirty="0">
                <a:effectLst/>
                <a:latin typeface="Times"/>
              </a:rPr>
              <a:t> not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kind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jury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we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know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today</a:t>
            </a:r>
            <a:r>
              <a:rPr lang="tr-TR" dirty="0">
                <a:effectLst/>
                <a:latin typeface="Times"/>
              </a:rPr>
              <a:t>. </a:t>
            </a:r>
            <a:r>
              <a:rPr lang="tr-TR" dirty="0" err="1">
                <a:effectLst/>
                <a:latin typeface="Times"/>
              </a:rPr>
              <a:t>In</a:t>
            </a:r>
            <a:r>
              <a:rPr lang="tr-TR" dirty="0">
                <a:effectLst/>
                <a:latin typeface="Times"/>
              </a:rPr>
              <a:t> 1179 he </a:t>
            </a:r>
            <a:r>
              <a:rPr lang="tr-TR" dirty="0" err="1">
                <a:effectLst/>
                <a:latin typeface="Times"/>
              </a:rPr>
              <a:t>allowed</a:t>
            </a:r>
            <a:r>
              <a:rPr lang="tr-TR" dirty="0">
                <a:effectLst/>
                <a:latin typeface="Times"/>
              </a:rPr>
              <a:t> an </a:t>
            </a:r>
            <a:r>
              <a:rPr lang="tr-TR" dirty="0" err="1">
                <a:effectLst/>
                <a:latin typeface="Times"/>
              </a:rPr>
              <a:t>accused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man</a:t>
            </a:r>
            <a:r>
              <a:rPr lang="tr-TR" dirty="0">
                <a:effectLst/>
                <a:latin typeface="Times"/>
              </a:rPr>
              <a:t> in </a:t>
            </a:r>
            <a:r>
              <a:rPr lang="tr-TR" dirty="0" err="1">
                <a:effectLst/>
                <a:latin typeface="Times"/>
              </a:rPr>
              <a:t>certain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cases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to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claim</a:t>
            </a:r>
            <a:r>
              <a:rPr lang="tr-TR" dirty="0">
                <a:effectLst/>
                <a:latin typeface="Times"/>
              </a:rPr>
              <a:t> "</a:t>
            </a:r>
            <a:r>
              <a:rPr lang="tr-TR" dirty="0" err="1">
                <a:effectLst/>
                <a:latin typeface="Times"/>
              </a:rPr>
              <a:t>trial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by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jury</a:t>
            </a:r>
            <a:r>
              <a:rPr lang="tr-TR" dirty="0">
                <a:effectLst/>
                <a:latin typeface="Times"/>
              </a:rPr>
              <a:t>" . </a:t>
            </a:r>
            <a:r>
              <a:rPr lang="tr-TR" u="sng" dirty="0" err="1">
                <a:effectLst/>
                <a:latin typeface="Times"/>
              </a:rPr>
              <a:t>The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man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could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choose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twelve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neighbours</a:t>
            </a:r>
            <a:r>
              <a:rPr lang="tr-TR" u="sng" dirty="0">
                <a:effectLst/>
                <a:latin typeface="Times"/>
              </a:rPr>
              <a:t>, "</a:t>
            </a:r>
            <a:r>
              <a:rPr lang="tr-TR" u="sng" dirty="0" err="1">
                <a:effectLst/>
                <a:latin typeface="Times"/>
              </a:rPr>
              <a:t>twelve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good</a:t>
            </a:r>
            <a:r>
              <a:rPr lang="tr-TR" u="sng" dirty="0">
                <a:effectLst/>
                <a:latin typeface="Times"/>
              </a:rPr>
              <a:t> men</a:t>
            </a:r>
            <a:r>
              <a:rPr lang="tr-TR" u="sng" dirty="0"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and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true</a:t>
            </a:r>
            <a:r>
              <a:rPr lang="tr-TR" u="sng" dirty="0">
                <a:effectLst/>
                <a:latin typeface="Times"/>
              </a:rPr>
              <a:t>» </a:t>
            </a:r>
            <a:r>
              <a:rPr lang="tr-TR" u="sng" dirty="0" err="1">
                <a:effectLst/>
                <a:latin typeface="Times"/>
              </a:rPr>
              <a:t>who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would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help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him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prove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that</a:t>
            </a:r>
            <a:r>
              <a:rPr lang="tr-TR" u="sng" dirty="0">
                <a:effectLst/>
                <a:latin typeface="Times"/>
              </a:rPr>
              <a:t> he </a:t>
            </a:r>
            <a:r>
              <a:rPr lang="tr-TR" u="sng" dirty="0" err="1">
                <a:effectLst/>
                <a:latin typeface="Times"/>
              </a:rPr>
              <a:t>was</a:t>
            </a:r>
            <a:r>
              <a:rPr lang="tr-TR" u="sng" dirty="0">
                <a:effectLst/>
                <a:latin typeface="Times"/>
              </a:rPr>
              <a:t> not </a:t>
            </a:r>
            <a:r>
              <a:rPr lang="tr-TR" u="sng" dirty="0" err="1">
                <a:effectLst/>
                <a:latin typeface="Times"/>
              </a:rPr>
              <a:t>guilty</a:t>
            </a:r>
            <a:r>
              <a:rPr lang="tr-TR" u="sng" dirty="0">
                <a:effectLst/>
                <a:latin typeface="Times"/>
              </a:rPr>
              <a:t>. </a:t>
            </a:r>
            <a:r>
              <a:rPr lang="tr-TR" u="sng" dirty="0" err="1">
                <a:effectLst/>
                <a:latin typeface="Times"/>
              </a:rPr>
              <a:t>Slowly</a:t>
            </a:r>
            <a:r>
              <a:rPr lang="tr-TR" u="sng" dirty="0">
                <a:effectLst/>
                <a:latin typeface="Times"/>
              </a:rPr>
              <a:t>, </a:t>
            </a:r>
            <a:r>
              <a:rPr lang="tr-TR" u="sng" dirty="0" err="1">
                <a:effectLst/>
                <a:latin typeface="Times"/>
              </a:rPr>
              <a:t>during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the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later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Middle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Ages</a:t>
            </a:r>
            <a:r>
              <a:rPr lang="tr-TR" u="sng" dirty="0">
                <a:effectLst/>
                <a:latin typeface="Times"/>
              </a:rPr>
              <a:t>, </a:t>
            </a:r>
            <a:r>
              <a:rPr lang="tr-TR" u="sng" dirty="0" err="1">
                <a:effectLst/>
                <a:latin typeface="Times"/>
              </a:rPr>
              <a:t>the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work</a:t>
            </a:r>
            <a:r>
              <a:rPr lang="tr-TR" u="sng" dirty="0">
                <a:effectLst/>
                <a:latin typeface="Times"/>
              </a:rPr>
              <a:t> of </a:t>
            </a:r>
            <a:r>
              <a:rPr lang="tr-TR" u="sng" dirty="0" err="1">
                <a:effectLst/>
                <a:latin typeface="Times"/>
              </a:rPr>
              <a:t>these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juries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gradually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changed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from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giving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evidence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to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judging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the</a:t>
            </a:r>
            <a:r>
              <a:rPr lang="tr-TR" u="sng" dirty="0">
                <a:effectLst/>
                <a:latin typeface="Times"/>
              </a:rPr>
              <a:t> </a:t>
            </a:r>
            <a:r>
              <a:rPr lang="tr-TR" u="sng" dirty="0" err="1">
                <a:effectLst/>
                <a:latin typeface="Times"/>
              </a:rPr>
              <a:t>evidence</a:t>
            </a:r>
            <a:r>
              <a:rPr lang="tr-TR" u="sng" dirty="0">
                <a:effectLst/>
                <a:latin typeface="Times"/>
              </a:rPr>
              <a:t> of </a:t>
            </a:r>
            <a:r>
              <a:rPr lang="tr-TR" u="sng" dirty="0" err="1">
                <a:effectLst/>
                <a:latin typeface="Times"/>
              </a:rPr>
              <a:t>others</a:t>
            </a:r>
            <a:r>
              <a:rPr lang="tr-TR" u="sng" dirty="0">
                <a:effectLst/>
                <a:latin typeface="Times"/>
              </a:rPr>
              <a:t>.</a:t>
            </a:r>
          </a:p>
          <a:p>
            <a:r>
              <a:rPr lang="tr-TR" b="1" dirty="0" err="1">
                <a:effectLst/>
                <a:latin typeface="Times"/>
              </a:rPr>
              <a:t>Juries</a:t>
            </a:r>
            <a:r>
              <a:rPr lang="tr-TR" b="1" dirty="0">
                <a:effectLst/>
                <a:latin typeface="Times"/>
              </a:rPr>
              <a:t> had </a:t>
            </a:r>
            <a:r>
              <a:rPr lang="tr-TR" b="1" dirty="0" err="1">
                <a:effectLst/>
                <a:latin typeface="Times"/>
              </a:rPr>
              <a:t>no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training</a:t>
            </a:r>
            <a:r>
              <a:rPr lang="tr-TR" b="1" dirty="0">
                <a:effectLst/>
                <a:latin typeface="Times"/>
              </a:rPr>
              <a:t> in </a:t>
            </a:r>
            <a:r>
              <a:rPr lang="tr-TR" b="1" dirty="0" err="1">
                <a:effectLst/>
                <a:latin typeface="Times"/>
              </a:rPr>
              <a:t>the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law</a:t>
            </a:r>
            <a:r>
              <a:rPr lang="tr-TR" b="1" dirty="0">
                <a:effectLst/>
                <a:latin typeface="Times"/>
              </a:rPr>
              <a:t>. </a:t>
            </a:r>
            <a:r>
              <a:rPr lang="tr-TR" b="1" dirty="0" err="1">
                <a:effectLst/>
                <a:latin typeface="Times"/>
              </a:rPr>
              <a:t>They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were</a:t>
            </a:r>
            <a:r>
              <a:rPr lang="tr-TR" b="1" dirty="0"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ordinary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people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using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ordinary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common</a:t>
            </a:r>
            <a:r>
              <a:rPr lang="tr-TR" b="1" dirty="0">
                <a:effectLst/>
                <a:latin typeface="Times"/>
              </a:rPr>
              <a:t> sense . </a:t>
            </a:r>
            <a:r>
              <a:rPr lang="tr-TR" b="1" dirty="0" err="1">
                <a:effectLst/>
                <a:latin typeface="Times"/>
              </a:rPr>
              <a:t>It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was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soon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obvious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that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they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needed</a:t>
            </a:r>
            <a:r>
              <a:rPr lang="tr-TR" b="1" dirty="0">
                <a:effectLst/>
                <a:latin typeface="Times"/>
              </a:rPr>
              <a:t> </a:t>
            </a:r>
            <a:r>
              <a:rPr lang="tr-TR" b="1" dirty="0" err="1">
                <a:effectLst/>
                <a:latin typeface="Times"/>
              </a:rPr>
              <a:t>guidance</a:t>
            </a:r>
            <a:r>
              <a:rPr lang="tr-TR" dirty="0">
                <a:effectLst/>
                <a:latin typeface="Times"/>
              </a:rPr>
              <a:t>. As a </a:t>
            </a:r>
            <a:r>
              <a:rPr lang="tr-TR" dirty="0" err="1">
                <a:effectLst/>
                <a:latin typeface="Times"/>
              </a:rPr>
              <a:t>result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law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schools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grew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up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during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th</a:t>
            </a:r>
            <a:r>
              <a:rPr lang="tr-TR" dirty="0">
                <a:effectLst/>
                <a:latin typeface="Times"/>
              </a:rPr>
              <a:t> e </a:t>
            </a:r>
            <a:r>
              <a:rPr lang="tr-TR" dirty="0" err="1">
                <a:effectLst/>
                <a:latin typeface="Times"/>
              </a:rPr>
              <a:t>thirteenth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cent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ury</a:t>
            </a:r>
            <a:r>
              <a:rPr lang="tr-TR" dirty="0">
                <a:effectLst/>
                <a:latin typeface="Times"/>
              </a:rPr>
              <a:t>, </a:t>
            </a:r>
            <a:r>
              <a:rPr lang="tr-TR" dirty="0" err="1">
                <a:effectLst/>
                <a:latin typeface="Times"/>
              </a:rPr>
              <a:t>producing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lawyers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who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could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advise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juries</a:t>
            </a:r>
            <a:r>
              <a:rPr lang="tr-TR" dirty="0"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about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the</a:t>
            </a:r>
            <a:r>
              <a:rPr lang="tr-TR" dirty="0">
                <a:effectLst/>
                <a:latin typeface="Times"/>
              </a:rPr>
              <a:t> </a:t>
            </a:r>
            <a:r>
              <a:rPr lang="tr-TR" dirty="0" err="1">
                <a:effectLst/>
                <a:latin typeface="Times"/>
              </a:rPr>
              <a:t>points</a:t>
            </a:r>
            <a:r>
              <a:rPr lang="tr-TR" dirty="0">
                <a:effectLst/>
                <a:latin typeface="Times"/>
              </a:rPr>
              <a:t> of </a:t>
            </a:r>
            <a:r>
              <a:rPr lang="tr-TR" dirty="0" err="1">
                <a:effectLst/>
                <a:latin typeface="Times"/>
              </a:rPr>
              <a:t>law</a:t>
            </a:r>
            <a:r>
              <a:rPr lang="tr-TR" dirty="0">
                <a:effectLst/>
                <a:latin typeface="Times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276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2329425-0083-BCD7-C8F1-24F1F98B7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FFCE8CD-3FA1-5CD3-0A5E-DF1AE2370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3996" y="-92730"/>
            <a:ext cx="10310375" cy="5585179"/>
          </a:xfrm>
          <a:custGeom>
            <a:avLst/>
            <a:gdLst>
              <a:gd name="connsiteX0" fmla="*/ 2195972 w 11953381"/>
              <a:gd name="connsiteY0" fmla="*/ 2336 h 6475203"/>
              <a:gd name="connsiteX1" fmla="*/ 6451 w 11953381"/>
              <a:gd name="connsiteY1" fmla="*/ 741155 h 6475203"/>
              <a:gd name="connsiteX2" fmla="*/ 0 w 11953381"/>
              <a:gd name="connsiteY2" fmla="*/ 746044 h 6475203"/>
              <a:gd name="connsiteX3" fmla="*/ 100003 w 11953381"/>
              <a:gd name="connsiteY3" fmla="*/ 6475203 h 6475203"/>
              <a:gd name="connsiteX4" fmla="*/ 11953381 w 11953381"/>
              <a:gd name="connsiteY4" fmla="*/ 6268302 h 6475203"/>
              <a:gd name="connsiteX5" fmla="*/ 4666255 w 11953381"/>
              <a:gd name="connsiteY5" fmla="*/ 753030 h 6475203"/>
              <a:gd name="connsiteX6" fmla="*/ 4581978 w 11953381"/>
              <a:gd name="connsiteY6" fmla="*/ 692507 h 6475203"/>
              <a:gd name="connsiteX7" fmla="*/ 2429229 w 11953381"/>
              <a:gd name="connsiteY7" fmla="*/ 1150 h 6475203"/>
              <a:gd name="connsiteX8" fmla="*/ 2195972 w 11953381"/>
              <a:gd name="connsiteY8" fmla="*/ 2336 h 6475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53381" h="6475203">
                <a:moveTo>
                  <a:pt x="2195972" y="2336"/>
                </a:moveTo>
                <a:cubicBezTo>
                  <a:pt x="1419299" y="28801"/>
                  <a:pt x="654656" y="279884"/>
                  <a:pt x="6451" y="741155"/>
                </a:cubicBezTo>
                <a:lnTo>
                  <a:pt x="0" y="746044"/>
                </a:lnTo>
                <a:lnTo>
                  <a:pt x="100003" y="6475203"/>
                </a:lnTo>
                <a:lnTo>
                  <a:pt x="11953381" y="6268302"/>
                </a:lnTo>
                <a:lnTo>
                  <a:pt x="4666255" y="753030"/>
                </a:lnTo>
                <a:lnTo>
                  <a:pt x="4581978" y="692507"/>
                </a:lnTo>
                <a:cubicBezTo>
                  <a:pt x="3924516" y="245206"/>
                  <a:pt x="3176141" y="19009"/>
                  <a:pt x="2429229" y="1150"/>
                </a:cubicBezTo>
                <a:cubicBezTo>
                  <a:pt x="2351426" y="-711"/>
                  <a:pt x="2273638" y="-310"/>
                  <a:pt x="2195972" y="2336"/>
                </a:cubicBezTo>
                <a:close/>
              </a:path>
            </a:pathLst>
          </a:custGeom>
          <a:gradFill>
            <a:gsLst>
              <a:gs pos="32000">
                <a:schemeClr val="bg2">
                  <a:alpha val="52000"/>
                </a:schemeClr>
              </a:gs>
              <a:gs pos="100000">
                <a:schemeClr val="accent1">
                  <a:lumMod val="60000"/>
                  <a:lumOff val="40000"/>
                  <a:alpha val="47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AD9F1612-10A9-EA3C-B021-D81BEFA1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635" y="463875"/>
            <a:ext cx="8886884" cy="953669"/>
          </a:xfrm>
        </p:spPr>
        <p:txBody>
          <a:bodyPr/>
          <a:lstStyle/>
          <a:p>
            <a:r>
              <a:rPr lang="tr-TR"/>
              <a:t>Religious Belief</a:t>
            </a:r>
            <a:endParaRPr lang="tr-TR" dirty="0"/>
          </a:p>
        </p:txBody>
      </p:sp>
      <p:graphicFrame>
        <p:nvGraphicFramePr>
          <p:cNvPr id="11" name="İçerik Yer Tutucusu 2">
            <a:extLst>
              <a:ext uri="{FF2B5EF4-FFF2-40B4-BE49-F238E27FC236}">
                <a16:creationId xmlns:a16="http://schemas.microsoft.com/office/drawing/2014/main" id="{81D02A7C-FD95-54DA-64CC-C38EDCA3E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002202"/>
              </p:ext>
            </p:extLst>
          </p:nvPr>
        </p:nvGraphicFramePr>
        <p:xfrm>
          <a:off x="608496" y="1599820"/>
          <a:ext cx="11064392" cy="4164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8452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1A06B62-8BB1-9677-4094-5FB84178B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F931B35-CD6B-13A8-E097-A174B972C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0" y="1143000"/>
            <a:ext cx="3924299" cy="1612290"/>
          </a:xfrm>
        </p:spPr>
        <p:txBody>
          <a:bodyPr anchor="ctr">
            <a:norm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Hiararchy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8DA80-4248-0923-AB9E-33AD37127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0" y="2736850"/>
            <a:ext cx="3924299" cy="297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b="0" i="0" dirty="0" err="1"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Deacons</a:t>
            </a:r>
            <a:endParaRPr lang="tr-TR" b="0" i="0" dirty="0"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b="0" i="0" dirty="0" err="1"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Priests</a:t>
            </a:r>
            <a:endParaRPr lang="tr-TR" b="0" i="0" dirty="0"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b="0" i="0" dirty="0" err="1"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Bishops</a:t>
            </a:r>
            <a:endParaRPr lang="tr-TR" b="0" i="0" dirty="0"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b="0" i="0" dirty="0" err="1"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Archbishops</a:t>
            </a:r>
            <a:endParaRPr lang="tr-TR" b="0" i="0" dirty="0"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b="0" i="0" dirty="0" err="1"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Cardinals</a:t>
            </a:r>
            <a:endParaRPr lang="tr-TR" b="0" i="0" dirty="0"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b="0" i="0" dirty="0" err="1"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Pope</a:t>
            </a:r>
            <a:endParaRPr lang="tr-TR" b="0" i="0" dirty="0"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endParaRPr lang="tr-TR" dirty="0"/>
          </a:p>
        </p:txBody>
      </p:sp>
      <p:pic>
        <p:nvPicPr>
          <p:cNvPr id="5" name="Picture 4" descr="Illuminated San Francisco City Hall">
            <a:extLst>
              <a:ext uri="{FF2B5EF4-FFF2-40B4-BE49-F238E27FC236}">
                <a16:creationId xmlns:a16="http://schemas.microsoft.com/office/drawing/2014/main" id="{C3123416-A469-7C7B-E49C-A80D702A7D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63"/>
          <a:stretch/>
        </p:blipFill>
        <p:spPr>
          <a:xfrm>
            <a:off x="1" y="-2357"/>
            <a:ext cx="7872431" cy="4310904"/>
          </a:xfrm>
          <a:custGeom>
            <a:avLst/>
            <a:gdLst/>
            <a:ahLst/>
            <a:cxnLst/>
            <a:rect l="l" t="t" r="r" b="b"/>
            <a:pathLst>
              <a:path w="7872431" h="4310904">
                <a:moveTo>
                  <a:pt x="0" y="0"/>
                </a:moveTo>
                <a:lnTo>
                  <a:pt x="7872431" y="0"/>
                </a:lnTo>
                <a:lnTo>
                  <a:pt x="3042989" y="3788060"/>
                </a:lnTo>
                <a:cubicBezTo>
                  <a:pt x="2579199" y="4115583"/>
                  <a:pt x="2047750" y="4286391"/>
                  <a:pt x="1514750" y="4308448"/>
                </a:cubicBezTo>
                <a:cubicBezTo>
                  <a:pt x="1015062" y="4329127"/>
                  <a:pt x="514010" y="4219067"/>
                  <a:pt x="66064" y="3984830"/>
                </a:cubicBezTo>
                <a:lnTo>
                  <a:pt x="0" y="39477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0211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4E159-E6B8-4F72-9629-EEED9323B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2999"/>
            <a:ext cx="4173416" cy="1257299"/>
          </a:xfrm>
        </p:spPr>
        <p:txBody>
          <a:bodyPr anchor="ctr">
            <a:normAutofit/>
          </a:bodyPr>
          <a:lstStyle/>
          <a:p>
            <a:r>
              <a:rPr lang="en-GB" sz="3000" b="1">
                <a:effectLst/>
              </a:rPr>
              <a:t>THE HOLY CATHOLIC CHURCH</a:t>
            </a:r>
            <a:endParaRPr lang="en-GB" sz="3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9C35D-877B-4DCA-AA10-7059402D2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2736850"/>
            <a:ext cx="4173415" cy="2978152"/>
          </a:xfrm>
        </p:spPr>
        <p:txBody>
          <a:bodyPr>
            <a:normAutofit/>
          </a:bodyPr>
          <a:lstStyle/>
          <a:p>
            <a:r>
              <a:rPr lang="en-GB" b="1" dirty="0">
                <a:effectLst/>
              </a:rPr>
              <a:t>The Friars:</a:t>
            </a:r>
            <a:r>
              <a:rPr lang="tr-TR" b="1" dirty="0">
                <a:effectLst/>
              </a:rPr>
              <a:t> </a:t>
            </a:r>
            <a:r>
              <a:rPr lang="tr-TR" dirty="0" err="1">
                <a:effectLst/>
              </a:rPr>
              <a:t>They</a:t>
            </a:r>
            <a:r>
              <a:rPr lang="en-GB" dirty="0">
                <a:effectLst/>
              </a:rPr>
              <a:t> were extra clergymen whose work</a:t>
            </a:r>
            <a:r>
              <a:rPr lang="tr-TR" dirty="0">
                <a:effectLst/>
              </a:rPr>
              <a:t> </a:t>
            </a:r>
            <a:r>
              <a:rPr lang="tr-TR" dirty="0" err="1">
                <a:effectLst/>
              </a:rPr>
              <a:t>was</a:t>
            </a:r>
            <a:r>
              <a:rPr lang="en-GB" dirty="0">
                <a:effectLst/>
              </a:rPr>
              <a:t> to look after the parishes (an ecclesiastical district) who had no priest of their own. </a:t>
            </a:r>
            <a:endParaRPr lang="tr-TR" dirty="0">
              <a:effectLst/>
            </a:endParaRPr>
          </a:p>
          <a:p>
            <a:r>
              <a:rPr lang="en-GB" dirty="0">
                <a:effectLst/>
              </a:rPr>
              <a:t>The friars</a:t>
            </a:r>
            <a:r>
              <a:rPr lang="tr-TR" dirty="0">
                <a:effectLst/>
              </a:rPr>
              <a:t> in </a:t>
            </a:r>
            <a:r>
              <a:rPr lang="tr-TR" dirty="0" err="1">
                <a:effectLst/>
              </a:rPr>
              <a:t>the</a:t>
            </a:r>
            <a:r>
              <a:rPr lang="tr-TR" dirty="0">
                <a:effectLst/>
              </a:rPr>
              <a:t> «</a:t>
            </a:r>
            <a:r>
              <a:rPr lang="tr-TR" dirty="0" err="1">
                <a:effectLst/>
              </a:rPr>
              <a:t>brotherhood</a:t>
            </a:r>
            <a:r>
              <a:rPr lang="tr-TR" dirty="0">
                <a:effectLst/>
              </a:rPr>
              <a:t>»</a:t>
            </a:r>
            <a:r>
              <a:rPr lang="en-GB" dirty="0">
                <a:effectLst/>
              </a:rPr>
              <a:t> were wandering preachers</a:t>
            </a:r>
            <a:r>
              <a:rPr lang="tr-TR" dirty="0">
                <a:effectLst/>
              </a:rPr>
              <a:t>.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CFB5BB9-CBD5-4003-BCEF-8FD68F824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73" y="914400"/>
            <a:ext cx="4820253" cy="49950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3F77ED-52DB-41F6-8823-5A4D2D46DADD}"/>
              </a:ext>
            </a:extLst>
          </p:cNvPr>
          <p:cNvSpPr txBox="1"/>
          <p:nvPr/>
        </p:nvSpPr>
        <p:spPr>
          <a:xfrm>
            <a:off x="6162373" y="5409973"/>
            <a:ext cx="4820253" cy="49950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tr-TR" sz="1300" err="1">
                <a:solidFill>
                  <a:srgbClr val="FFFFFF"/>
                </a:solidFill>
              </a:rPr>
              <a:t>From</a:t>
            </a:r>
            <a:r>
              <a:rPr lang="tr-TR" sz="1300">
                <a:solidFill>
                  <a:srgbClr val="FFFFFF"/>
                </a:solidFill>
              </a:rPr>
              <a:t> </a:t>
            </a:r>
            <a:r>
              <a:rPr lang="tr-TR" sz="1300" err="1">
                <a:solidFill>
                  <a:srgbClr val="FFFFFF"/>
                </a:solidFill>
              </a:rPr>
              <a:t>the</a:t>
            </a:r>
            <a:r>
              <a:rPr lang="tr-TR" sz="1300">
                <a:solidFill>
                  <a:srgbClr val="FFFFFF"/>
                </a:solidFill>
              </a:rPr>
              <a:t> </a:t>
            </a:r>
            <a:r>
              <a:rPr lang="tr-TR" sz="1300" err="1">
                <a:solidFill>
                  <a:srgbClr val="FFFFFF"/>
                </a:solidFill>
              </a:rPr>
              <a:t>website</a:t>
            </a:r>
            <a:r>
              <a:rPr lang="tr-TR" sz="1300">
                <a:solidFill>
                  <a:srgbClr val="FFFFFF"/>
                </a:solidFill>
              </a:rPr>
              <a:t> </a:t>
            </a:r>
            <a:r>
              <a:rPr lang="en-GB" sz="1300" i="1">
                <a:solidFill>
                  <a:srgbClr val="FFFFFF"/>
                </a:solidFill>
              </a:rPr>
              <a:t>COMUNITATS DE CONEIXEMENT</a:t>
            </a:r>
          </a:p>
        </p:txBody>
      </p:sp>
    </p:spTree>
    <p:extLst>
      <p:ext uri="{BB962C8B-B14F-4D97-AF65-F5344CB8AC3E}">
        <p14:creationId xmlns:p14="http://schemas.microsoft.com/office/powerpoint/2010/main" val="864156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F017500-16EA-4CEC-9374-9054B9B1F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78" y="833120"/>
            <a:ext cx="6248404" cy="4719489"/>
          </a:xfrm>
        </p:spPr>
        <p:txBody>
          <a:bodyPr anchor="ctr">
            <a:noAutofit/>
          </a:bodyPr>
          <a:lstStyle/>
          <a:p>
            <a:pPr>
              <a:buClr>
                <a:srgbClr val="80A9A7"/>
              </a:buClr>
            </a:pPr>
            <a:r>
              <a:rPr lang="en-GB" sz="2800" dirty="0">
                <a:effectLst/>
              </a:rPr>
              <a:t>The two most important of all were the </a:t>
            </a:r>
            <a:r>
              <a:rPr lang="en-GB" sz="2800" i="1" dirty="0">
                <a:effectLst/>
              </a:rPr>
              <a:t>Franciscans</a:t>
            </a:r>
            <a:r>
              <a:rPr lang="en-GB" sz="2800" dirty="0">
                <a:effectLst/>
              </a:rPr>
              <a:t> (Grey Friars) and </a:t>
            </a:r>
            <a:r>
              <a:rPr lang="en-GB" sz="2800" i="1" dirty="0">
                <a:effectLst/>
              </a:rPr>
              <a:t>Dominicans</a:t>
            </a:r>
            <a:r>
              <a:rPr lang="en-GB" sz="2800" dirty="0">
                <a:effectLst/>
              </a:rPr>
              <a:t> (Black Friars)</a:t>
            </a:r>
            <a:endParaRPr lang="tr-TR" sz="2800" dirty="0">
              <a:effectLst/>
            </a:endParaRPr>
          </a:p>
          <a:p>
            <a:pPr>
              <a:buClr>
                <a:srgbClr val="80A9A7"/>
              </a:buClr>
            </a:pPr>
            <a:r>
              <a:rPr lang="en-GB" sz="2800" dirty="0">
                <a:effectLst/>
              </a:rPr>
              <a:t>These friars had their own “friaries” (branch offices)</a:t>
            </a:r>
            <a:endParaRPr lang="tr-TR" sz="2800" dirty="0">
              <a:effectLst/>
            </a:endParaRPr>
          </a:p>
          <a:p>
            <a:pPr>
              <a:buClr>
                <a:srgbClr val="80A9A7"/>
              </a:buClr>
            </a:pPr>
            <a:r>
              <a:rPr lang="en-GB" sz="2800" i="1" dirty="0">
                <a:effectLst/>
              </a:rPr>
              <a:t>Mendicant (begging) Friar</a:t>
            </a:r>
            <a:r>
              <a:rPr lang="tr-TR" sz="2800" i="1" dirty="0">
                <a:effectLst/>
              </a:rPr>
              <a:t>: </a:t>
            </a:r>
            <a:r>
              <a:rPr lang="en-GB" sz="2800" dirty="0">
                <a:effectLst/>
              </a:rPr>
              <a:t>live</a:t>
            </a:r>
            <a:r>
              <a:rPr lang="tr-TR" sz="2800" dirty="0">
                <a:effectLst/>
              </a:rPr>
              <a:t>s</a:t>
            </a:r>
            <a:r>
              <a:rPr lang="en-GB" sz="2800" dirty="0">
                <a:effectLst/>
              </a:rPr>
              <a:t> on what people gave them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A0ED90-6957-41E3-961B-9019EB5CCC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9939"/>
          <a:stretch/>
        </p:blipFill>
        <p:spPr>
          <a:xfrm>
            <a:off x="7552945" y="643465"/>
            <a:ext cx="3995592" cy="51033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23616A-EDF9-409F-AC33-2DD7DD807664}"/>
              </a:ext>
            </a:extLst>
          </p:cNvPr>
          <p:cNvSpPr txBox="1"/>
          <p:nvPr/>
        </p:nvSpPr>
        <p:spPr>
          <a:xfrm>
            <a:off x="10059027" y="5950600"/>
            <a:ext cx="14895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 err="1"/>
              <a:t>From</a:t>
            </a:r>
            <a:r>
              <a:rPr lang="tr-TR" sz="900" dirty="0"/>
              <a:t> </a:t>
            </a:r>
            <a:r>
              <a:rPr lang="tr-TR" sz="900" dirty="0" err="1"/>
              <a:t>the</a:t>
            </a:r>
            <a:r>
              <a:rPr lang="tr-TR" sz="900" dirty="0"/>
              <a:t> </a:t>
            </a:r>
            <a:r>
              <a:rPr lang="tr-TR" sz="900" dirty="0" err="1"/>
              <a:t>website</a:t>
            </a:r>
            <a:r>
              <a:rPr lang="tr-TR" sz="900" dirty="0"/>
              <a:t> </a:t>
            </a:r>
            <a:r>
              <a:rPr lang="en-GB" sz="900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973057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1A06B62-8BB1-9677-4094-5FB84178B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12574-5B3F-49C4-B6ED-84F6680E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0" y="1143000"/>
            <a:ext cx="3924299" cy="1612290"/>
          </a:xfrm>
        </p:spPr>
        <p:txBody>
          <a:bodyPr anchor="ctr">
            <a:normAutofit/>
          </a:bodyPr>
          <a:lstStyle/>
          <a:p>
            <a:r>
              <a:rPr lang="en-GB" b="1" dirty="0">
                <a:effectLst/>
              </a:rPr>
              <a:t>The Cannons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C9755-455F-4AB1-8EB8-5445476F9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0" y="2736850"/>
            <a:ext cx="3924299" cy="2978150"/>
          </a:xfrm>
        </p:spPr>
        <p:txBody>
          <a:bodyPr>
            <a:normAutofit/>
          </a:bodyPr>
          <a:lstStyle/>
          <a:p>
            <a:r>
              <a:rPr lang="en-GB">
                <a:effectLst/>
              </a:rPr>
              <a:t>helped to minister</a:t>
            </a:r>
            <a:r>
              <a:rPr lang="tr-TR">
                <a:effectLst/>
              </a:rPr>
              <a:t>,</a:t>
            </a:r>
            <a:r>
              <a:rPr lang="en-GB">
                <a:effectLst/>
              </a:rPr>
              <a:t> to those who were without any other priest.</a:t>
            </a:r>
            <a:endParaRPr lang="tr-TR">
              <a:effectLst/>
            </a:endParaRPr>
          </a:p>
          <a:p>
            <a:r>
              <a:rPr lang="tr-TR" err="1">
                <a:effectLst/>
              </a:rPr>
              <a:t>Those</a:t>
            </a:r>
            <a:r>
              <a:rPr lang="tr-TR">
                <a:effectLst/>
              </a:rPr>
              <a:t> </a:t>
            </a:r>
            <a:r>
              <a:rPr lang="tr-TR" err="1">
                <a:effectLst/>
              </a:rPr>
              <a:t>who</a:t>
            </a:r>
            <a:r>
              <a:rPr lang="tr-TR">
                <a:effectLst/>
              </a:rPr>
              <a:t> </a:t>
            </a:r>
            <a:r>
              <a:rPr lang="en-GB">
                <a:effectLst/>
              </a:rPr>
              <a:t>lived strictly according to </a:t>
            </a:r>
            <a:r>
              <a:rPr lang="tr-TR" err="1">
                <a:effectLst/>
              </a:rPr>
              <a:t>the</a:t>
            </a:r>
            <a:r>
              <a:rPr lang="en-GB">
                <a:effectLst/>
              </a:rPr>
              <a:t> rules </a:t>
            </a:r>
            <a:r>
              <a:rPr lang="tr-TR">
                <a:effectLst/>
              </a:rPr>
              <a:t>of </a:t>
            </a:r>
            <a:r>
              <a:rPr lang="en-GB">
                <a:effectLst/>
              </a:rPr>
              <a:t>St. Augustine</a:t>
            </a:r>
            <a:r>
              <a:rPr lang="tr-TR">
                <a:effectLst/>
              </a:rPr>
              <a:t> </a:t>
            </a:r>
            <a:r>
              <a:rPr lang="en-GB">
                <a:effectLst/>
              </a:rPr>
              <a:t>were called </a:t>
            </a:r>
            <a:r>
              <a:rPr lang="en-GB" i="1">
                <a:effectLst/>
              </a:rPr>
              <a:t>Augustinians.</a:t>
            </a:r>
            <a:endParaRPr lang="en-GB">
              <a:effectLst/>
            </a:endParaRPr>
          </a:p>
        </p:txBody>
      </p:sp>
      <p:pic>
        <p:nvPicPr>
          <p:cNvPr id="5" name="Picture 4" descr="Front steps and columns of a majestic city building">
            <a:extLst>
              <a:ext uri="{FF2B5EF4-FFF2-40B4-BE49-F238E27FC236}">
                <a16:creationId xmlns:a16="http://schemas.microsoft.com/office/drawing/2014/main" id="{AB47444B-AB5A-A84F-4C93-62C9A2F8E4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963"/>
          <a:stretch/>
        </p:blipFill>
        <p:spPr>
          <a:xfrm>
            <a:off x="1" y="-2357"/>
            <a:ext cx="7872431" cy="4310904"/>
          </a:xfrm>
          <a:custGeom>
            <a:avLst/>
            <a:gdLst/>
            <a:ahLst/>
            <a:cxnLst/>
            <a:rect l="l" t="t" r="r" b="b"/>
            <a:pathLst>
              <a:path w="7872431" h="4310904">
                <a:moveTo>
                  <a:pt x="0" y="0"/>
                </a:moveTo>
                <a:lnTo>
                  <a:pt x="7872431" y="0"/>
                </a:lnTo>
                <a:lnTo>
                  <a:pt x="3042989" y="3788060"/>
                </a:lnTo>
                <a:cubicBezTo>
                  <a:pt x="2579199" y="4115583"/>
                  <a:pt x="2047750" y="4286391"/>
                  <a:pt x="1514750" y="4308448"/>
                </a:cubicBezTo>
                <a:cubicBezTo>
                  <a:pt x="1015062" y="4329127"/>
                  <a:pt x="514010" y="4219067"/>
                  <a:pt x="66064" y="3984830"/>
                </a:cubicBezTo>
                <a:lnTo>
                  <a:pt x="0" y="39477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8151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B9939-F8F5-4A2E-A366-111F2690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04" y="1091868"/>
            <a:ext cx="3785596" cy="2042160"/>
          </a:xfrm>
        </p:spPr>
        <p:txBody>
          <a:bodyPr>
            <a:normAutofit/>
          </a:bodyPr>
          <a:lstStyle/>
          <a:p>
            <a:r>
              <a:rPr lang="en-GB" sz="4000" b="1">
                <a:effectLst/>
              </a:rPr>
              <a:t>The Monks</a:t>
            </a:r>
            <a:endParaRPr lang="en-GB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DCBC7-4234-4DA3-A090-1EA2FC5CA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204755"/>
            <a:ext cx="3675826" cy="295750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1500">
                <a:effectLst/>
              </a:rPr>
              <a:t>were supposed to live strictly according to rule, and most of whom obeyed the rules of St. Benedict were known as </a:t>
            </a:r>
            <a:r>
              <a:rPr lang="en-GB" sz="1500" i="1">
                <a:effectLst/>
              </a:rPr>
              <a:t>Benedictines</a:t>
            </a:r>
            <a:r>
              <a:rPr lang="en-GB" sz="1500">
                <a:effectLst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GB" sz="1500">
                <a:effectLst/>
              </a:rPr>
              <a:t>spent their time by copying b</a:t>
            </a:r>
            <a:r>
              <a:rPr lang="tr-TR" sz="1500">
                <a:effectLst/>
              </a:rPr>
              <a:t>o</a:t>
            </a:r>
            <a:r>
              <a:rPr lang="en-GB" sz="1500">
                <a:effectLst/>
              </a:rPr>
              <a:t>oks</a:t>
            </a:r>
            <a:r>
              <a:rPr lang="tr-TR" sz="1500">
                <a:effectLst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GB" sz="1500"/>
              <a:t>many wrote new chronicles – esp. chronicles</a:t>
            </a: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E5040ED6-8CF5-4A86-952A-ADC26BF94C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3" r="28850"/>
          <a:stretch/>
        </p:blipFill>
        <p:spPr>
          <a:xfrm>
            <a:off x="5524500" y="10"/>
            <a:ext cx="6667501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83D6C3-F8C2-4761-8ED3-E563DD97E4E3}"/>
              </a:ext>
            </a:extLst>
          </p:cNvPr>
          <p:cNvSpPr txBox="1"/>
          <p:nvPr/>
        </p:nvSpPr>
        <p:spPr>
          <a:xfrm>
            <a:off x="232756" y="619860"/>
            <a:ext cx="17123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900" dirty="0" err="1">
                <a:solidFill>
                  <a:schemeClr val="bg1"/>
                </a:solidFill>
              </a:rPr>
              <a:t>From</a:t>
            </a:r>
            <a:r>
              <a:rPr lang="tr-TR" sz="900" dirty="0">
                <a:solidFill>
                  <a:schemeClr val="bg1"/>
                </a:solidFill>
              </a:rPr>
              <a:t> </a:t>
            </a:r>
            <a:r>
              <a:rPr lang="tr-TR" sz="900" dirty="0" err="1">
                <a:solidFill>
                  <a:schemeClr val="bg1"/>
                </a:solidFill>
              </a:rPr>
              <a:t>the</a:t>
            </a:r>
            <a:r>
              <a:rPr lang="tr-TR" sz="900" dirty="0">
                <a:solidFill>
                  <a:schemeClr val="bg1"/>
                </a:solidFill>
              </a:rPr>
              <a:t> </a:t>
            </a:r>
            <a:r>
              <a:rPr lang="tr-TR" sz="900" dirty="0" err="1">
                <a:solidFill>
                  <a:schemeClr val="bg1"/>
                </a:solidFill>
              </a:rPr>
              <a:t>website</a:t>
            </a:r>
            <a:r>
              <a:rPr lang="tr-TR" sz="900" dirty="0">
                <a:solidFill>
                  <a:schemeClr val="bg1"/>
                </a:solidFill>
              </a:rPr>
              <a:t> </a:t>
            </a:r>
            <a:r>
              <a:rPr lang="en-GB" sz="900" i="1" dirty="0">
                <a:solidFill>
                  <a:schemeClr val="bg1"/>
                </a:solidFill>
              </a:rPr>
              <a:t>Dartmouth</a:t>
            </a:r>
            <a:endParaRPr lang="en-GB" sz="9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91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110BA01-8798-D640-C7DD-78DBE72D9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0D78626-CB92-7266-2C39-07159957F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637" y="1132368"/>
            <a:ext cx="7703663" cy="1257300"/>
          </a:xfrm>
        </p:spPr>
        <p:txBody>
          <a:bodyPr anchor="ctr">
            <a:normAutofit/>
          </a:bodyPr>
          <a:lstStyle/>
          <a:p>
            <a:pPr algn="r"/>
            <a:r>
              <a:rPr lang="tr-TR" sz="4800"/>
              <a:t>Ordinary people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598B132-658A-928F-C688-90609E4EA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901DD0-F718-57DD-FF7D-00A018AA0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701636"/>
            <a:ext cx="5012011" cy="310452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tr-TR" dirty="0" err="1"/>
              <a:t>Majority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serf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peasants</a:t>
            </a:r>
            <a:r>
              <a:rPr lang="tr-TR" dirty="0"/>
              <a:t>.</a:t>
            </a:r>
            <a:endParaRPr lang="tr-TR"/>
          </a:p>
          <a:p>
            <a:pPr marL="0" indent="0">
              <a:lnSpc>
                <a:spcPct val="110000"/>
              </a:lnSpc>
              <a:buNone/>
            </a:pPr>
            <a:r>
              <a:rPr lang="tr-TR" dirty="0"/>
              <a:t>Life in </a:t>
            </a:r>
            <a:r>
              <a:rPr lang="tr-TR" dirty="0" err="1"/>
              <a:t>countryside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hard. Life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harsh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opportunities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mobility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little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famine</a:t>
            </a:r>
            <a:r>
              <a:rPr lang="tr-TR" dirty="0"/>
              <a:t>, </a:t>
            </a:r>
            <a:r>
              <a:rPr lang="tr-TR" dirty="0" err="1"/>
              <a:t>disease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.</a:t>
            </a:r>
            <a:endParaRPr lang="tr-TR"/>
          </a:p>
          <a:p>
            <a:pPr marL="0" indent="0">
              <a:lnSpc>
                <a:spcPct val="110000"/>
              </a:lnSpc>
              <a:buNone/>
            </a:pPr>
            <a:r>
              <a:rPr lang="tr-TR" dirty="0" err="1"/>
              <a:t>Shortage</a:t>
            </a:r>
            <a:r>
              <a:rPr lang="tr-TR" dirty="0"/>
              <a:t> of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price</a:t>
            </a:r>
            <a:r>
              <a:rPr lang="tr-TR" dirty="0"/>
              <a:t> </a:t>
            </a:r>
            <a:r>
              <a:rPr lang="tr-TR"/>
              <a:t>increases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dirty="0" err="1"/>
              <a:t>Jewish</a:t>
            </a:r>
            <a:r>
              <a:rPr lang="tr-TR" dirty="0"/>
              <a:t> Money </a:t>
            </a:r>
            <a:r>
              <a:rPr lang="tr-TR" dirty="0" err="1"/>
              <a:t>lenders</a:t>
            </a:r>
            <a:endParaRPr lang="tr-TR"/>
          </a:p>
          <a:p>
            <a:pPr marL="0" indent="0">
              <a:lnSpc>
                <a:spcPct val="110000"/>
              </a:lnSpc>
              <a:buNone/>
            </a:pPr>
            <a:r>
              <a:rPr lang="tr-TR" dirty="0" err="1"/>
              <a:t>Hatred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Norman </a:t>
            </a:r>
            <a:r>
              <a:rPr lang="tr-TR" dirty="0" err="1"/>
              <a:t>rule</a:t>
            </a:r>
            <a:r>
              <a:rPr lang="tr-TR" dirty="0"/>
              <a:t> (</a:t>
            </a:r>
            <a:r>
              <a:rPr lang="tr-TR" dirty="0" err="1"/>
              <a:t>Robin</a:t>
            </a:r>
            <a:r>
              <a:rPr lang="tr-TR" dirty="0"/>
              <a:t> </a:t>
            </a:r>
            <a:r>
              <a:rPr lang="tr-TR" dirty="0" err="1"/>
              <a:t>Hood</a:t>
            </a:r>
            <a:r>
              <a:rPr lang="tr-TR" dirty="0"/>
              <a:t>)</a:t>
            </a:r>
            <a:endParaRPr lang="tr-T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AD37D4-765C-FCFF-FC09-2E36C2A2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1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156527-1BFB-7525-2BE1-7D35C1795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of </a:t>
            </a:r>
            <a:r>
              <a:rPr lang="tr-TR" dirty="0" err="1"/>
              <a:t>towns</a:t>
            </a:r>
            <a:r>
              <a:rPr lang="tr-TR" dirty="0"/>
              <a:t> as </a:t>
            </a:r>
            <a:r>
              <a:rPr lang="tr-TR" dirty="0" err="1"/>
              <a:t>centres</a:t>
            </a:r>
            <a:r>
              <a:rPr lang="tr-TR" dirty="0"/>
              <a:t> of </a:t>
            </a:r>
            <a:r>
              <a:rPr lang="tr-TR" dirty="0" err="1"/>
              <a:t>wealth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ECD78F-E3D1-D8C0-ED37-F05EE898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Agricultural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society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self-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sufficient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but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things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abroad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Trade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Import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Traveling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traders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known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as "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chapmen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hucksters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,"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played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crucial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role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wool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trade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venture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rural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areas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purchase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wool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directly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producers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village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markets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direct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exchange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allowed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rural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communities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markets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beyond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immediate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surroundings</a:t>
            </a:r>
            <a:r>
              <a:rPr lang="tr-TR" b="0" i="0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tr-TR" dirty="0" err="1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Transition</a:t>
            </a:r>
            <a:r>
              <a:rPr lang="tr-TR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feudalism</a:t>
            </a:r>
            <a:r>
              <a:rPr lang="tr-TR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town</a:t>
            </a:r>
            <a:r>
              <a:rPr lang="tr-TR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dirty="0" err="1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</a:t>
            </a:r>
            <a:r>
              <a:rPr lang="tr-TR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concept</a:t>
            </a:r>
            <a:r>
              <a:rPr lang="tr-TR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Charters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Freedom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725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DE498F-2087-9968-83AE-4A02B78A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Language </a:t>
            </a:r>
            <a:r>
              <a:rPr lang="tr-TR" dirty="0" err="1"/>
              <a:t>Literature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Culture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EBF476-1291-9FC8-6B9A-E529CED1B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Church</a:t>
            </a:r>
            <a:r>
              <a:rPr lang="tr-TR" dirty="0"/>
              <a:t> Schools, </a:t>
            </a:r>
            <a:r>
              <a:rPr lang="tr-TR" dirty="0" err="1"/>
              <a:t>Monasteries</a:t>
            </a:r>
            <a:endParaRPr lang="tr-TR" dirty="0"/>
          </a:p>
          <a:p>
            <a:r>
              <a:rPr lang="tr-TR" dirty="0" err="1"/>
              <a:t>Grammar</a:t>
            </a:r>
            <a:r>
              <a:rPr lang="tr-TR" dirty="0"/>
              <a:t> Schools (Latin: </a:t>
            </a:r>
            <a:r>
              <a:rPr lang="tr-TR" dirty="0" err="1"/>
              <a:t>language</a:t>
            </a:r>
            <a:r>
              <a:rPr lang="tr-TR" dirty="0"/>
              <a:t> of </a:t>
            </a:r>
            <a:r>
              <a:rPr lang="tr-TR" dirty="0" err="1"/>
              <a:t>education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church</a:t>
            </a:r>
            <a:r>
              <a:rPr lang="tr-TR" dirty="0"/>
              <a:t>)</a:t>
            </a:r>
          </a:p>
          <a:p>
            <a:r>
              <a:rPr lang="tr-TR" dirty="0"/>
              <a:t>Oxford </a:t>
            </a:r>
            <a:r>
              <a:rPr lang="tr-TR" dirty="0" err="1"/>
              <a:t>and</a:t>
            </a:r>
            <a:r>
              <a:rPr lang="tr-TR" dirty="0"/>
              <a:t> Cambridge (</a:t>
            </a:r>
            <a:r>
              <a:rPr lang="tr-TR" dirty="0" err="1"/>
              <a:t>the</a:t>
            </a:r>
            <a:r>
              <a:rPr lang="tr-TR"/>
              <a:t> first</a:t>
            </a:r>
            <a:r>
              <a:rPr lang="tr-TR" dirty="0"/>
              <a:t> </a:t>
            </a:r>
            <a:r>
              <a:rPr lang="tr-TR" dirty="0" err="1"/>
              <a:t>universities</a:t>
            </a:r>
            <a:r>
              <a:rPr lang="tr-TR" dirty="0"/>
              <a:t>)</a:t>
            </a:r>
          </a:p>
          <a:p>
            <a:r>
              <a:rPr lang="tr-TR" dirty="0"/>
              <a:t>French (</a:t>
            </a:r>
            <a:r>
              <a:rPr lang="tr-TR" dirty="0" err="1"/>
              <a:t>language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Norman </a:t>
            </a:r>
            <a:r>
              <a:rPr lang="tr-TR" dirty="0" err="1"/>
              <a:t>rulers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1136338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LightSeedLeftStep">
      <a:dk1>
        <a:srgbClr val="000000"/>
      </a:dk1>
      <a:lt1>
        <a:srgbClr val="FFFFFF"/>
      </a:lt1>
      <a:dk2>
        <a:srgbClr val="223920"/>
      </a:dk2>
      <a:lt2>
        <a:srgbClr val="E8E2E3"/>
      </a:lt2>
      <a:accent1>
        <a:srgbClr val="3EB399"/>
      </a:accent1>
      <a:accent2>
        <a:srgbClr val="39B766"/>
      </a:accent2>
      <a:accent3>
        <a:srgbClr val="3DB636"/>
      </a:accent3>
      <a:accent4>
        <a:srgbClr val="74B03E"/>
      </a:accent4>
      <a:accent5>
        <a:srgbClr val="9CA650"/>
      </a:accent5>
      <a:accent6>
        <a:srgbClr val="C59936"/>
      </a:accent6>
      <a:hlink>
        <a:srgbClr val="AE6979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1277</Words>
  <Application>Microsoft Macintosh PowerPoint</Application>
  <PresentationFormat>Geniş ekran</PresentationFormat>
  <Paragraphs>80</Paragraphs>
  <Slides>13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1" baseType="lpstr">
      <vt:lpstr>Arial</vt:lpstr>
      <vt:lpstr>Calibri</vt:lpstr>
      <vt:lpstr>Neue Haas Grotesk Text Pro</vt:lpstr>
      <vt:lpstr>Open Sans</vt:lpstr>
      <vt:lpstr>Söhne</vt:lpstr>
      <vt:lpstr>Times</vt:lpstr>
      <vt:lpstr>Times New Roman</vt:lpstr>
      <vt:lpstr>SwellVTI</vt:lpstr>
      <vt:lpstr>The Growth of Government</vt:lpstr>
      <vt:lpstr>King’s saddle</vt:lpstr>
      <vt:lpstr>Law and Justice </vt:lpstr>
      <vt:lpstr>Trial by Jury</vt:lpstr>
      <vt:lpstr>Religious Belief</vt:lpstr>
      <vt:lpstr>The Hiararchy</vt:lpstr>
      <vt:lpstr>THE HOLY CATHOLIC CHURCH</vt:lpstr>
      <vt:lpstr>PowerPoint Sunusu</vt:lpstr>
      <vt:lpstr>The Cannons</vt:lpstr>
      <vt:lpstr>The Monks</vt:lpstr>
      <vt:lpstr>Ordinary people</vt:lpstr>
      <vt:lpstr>The Growth of towns as centres of wealth</vt:lpstr>
      <vt:lpstr>Language Literature and Culture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Growth of Government</dc:title>
  <dc:creator>Pelin Gölcük MİRZA</dc:creator>
  <cp:lastModifiedBy>Pelin Gölcük MİRZA</cp:lastModifiedBy>
  <cp:revision>6</cp:revision>
  <dcterms:created xsi:type="dcterms:W3CDTF">2024-04-18T08:27:45Z</dcterms:created>
  <dcterms:modified xsi:type="dcterms:W3CDTF">2024-04-25T18:07:16Z</dcterms:modified>
</cp:coreProperties>
</file>